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sldIdLst>
    <p:sldId id="285" r:id="rId2"/>
    <p:sldId id="286" r:id="rId3"/>
    <p:sldId id="260" r:id="rId4"/>
    <p:sldId id="287" r:id="rId5"/>
    <p:sldId id="257" r:id="rId6"/>
    <p:sldId id="258" r:id="rId7"/>
    <p:sldId id="259" r:id="rId8"/>
    <p:sldId id="301" r:id="rId9"/>
    <p:sldId id="261" r:id="rId10"/>
    <p:sldId id="262" r:id="rId11"/>
    <p:sldId id="263" r:id="rId12"/>
    <p:sldId id="264" r:id="rId13"/>
    <p:sldId id="265" r:id="rId14"/>
    <p:sldId id="325" r:id="rId15"/>
    <p:sldId id="320" r:id="rId16"/>
    <p:sldId id="321" r:id="rId17"/>
    <p:sldId id="322" r:id="rId18"/>
    <p:sldId id="323" r:id="rId19"/>
    <p:sldId id="324" r:id="rId20"/>
    <p:sldId id="266" r:id="rId21"/>
    <p:sldId id="267" r:id="rId22"/>
    <p:sldId id="280" r:id="rId23"/>
    <p:sldId id="281" r:id="rId24"/>
    <p:sldId id="283" r:id="rId25"/>
    <p:sldId id="282" r:id="rId26"/>
    <p:sldId id="269" r:id="rId27"/>
    <p:sldId id="326" r:id="rId28"/>
    <p:sldId id="279" r:id="rId29"/>
    <p:sldId id="272" r:id="rId30"/>
    <p:sldId id="270" r:id="rId31"/>
    <p:sldId id="271" r:id="rId32"/>
    <p:sldId id="273" r:id="rId33"/>
    <p:sldId id="327" r:id="rId34"/>
    <p:sldId id="274" r:id="rId35"/>
    <p:sldId id="275" r:id="rId36"/>
    <p:sldId id="276" r:id="rId37"/>
    <p:sldId id="277" r:id="rId38"/>
    <p:sldId id="278" r:id="rId39"/>
    <p:sldId id="288" r:id="rId40"/>
    <p:sldId id="289" r:id="rId41"/>
    <p:sldId id="300" r:id="rId42"/>
    <p:sldId id="290" r:id="rId43"/>
    <p:sldId id="291" r:id="rId44"/>
    <p:sldId id="292" r:id="rId45"/>
    <p:sldId id="293" r:id="rId46"/>
    <p:sldId id="294" r:id="rId47"/>
    <p:sldId id="295" r:id="rId48"/>
    <p:sldId id="296" r:id="rId49"/>
    <p:sldId id="297" r:id="rId50"/>
    <p:sldId id="298" r:id="rId51"/>
    <p:sldId id="328" r:id="rId52"/>
    <p:sldId id="299" r:id="rId53"/>
    <p:sldId id="302" r:id="rId54"/>
    <p:sldId id="303" r:id="rId55"/>
    <p:sldId id="304" r:id="rId56"/>
    <p:sldId id="305" r:id="rId57"/>
    <p:sldId id="306" r:id="rId58"/>
    <p:sldId id="307" r:id="rId59"/>
    <p:sldId id="314" r:id="rId60"/>
    <p:sldId id="313" r:id="rId61"/>
    <p:sldId id="308" r:id="rId62"/>
    <p:sldId id="309" r:id="rId63"/>
    <p:sldId id="310" r:id="rId64"/>
    <p:sldId id="311" r:id="rId65"/>
    <p:sldId id="315" r:id="rId66"/>
    <p:sldId id="316" r:id="rId67"/>
    <p:sldId id="317" r:id="rId68"/>
    <p:sldId id="318" r:id="rId69"/>
    <p:sldId id="31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6B232-A43F-4E7E-966D-C081FA05779C}" type="datetimeFigureOut">
              <a:rPr lang="en-US" smtClean="0"/>
              <a:pPr/>
              <a:t>6/1/2010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6432-C82E-4F2D-9B76-A4C5AEA63E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Portsmouth Harbour.</a:t>
            </a:r>
            <a:endParaRPr lang="en-US" dirty="0"/>
          </a:p>
        </p:txBody>
      </p:sp>
      <p:sp>
        <p:nvSpPr>
          <p:cNvPr id="4" name="Slide Number Placeholder 3"/>
          <p:cNvSpPr>
            <a:spLocks noGrp="1"/>
          </p:cNvSpPr>
          <p:nvPr>
            <p:ph type="sldNum" sz="quarter" idx="10"/>
          </p:nvPr>
        </p:nvSpPr>
        <p:spPr/>
        <p:txBody>
          <a:bodyPr/>
          <a:lstStyle/>
          <a:p>
            <a:fld id="{0D216432-C82E-4F2D-9B76-A4C5AEA63EF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Hong Kong Harbour.</a:t>
            </a:r>
            <a:endParaRPr lang="en-US" dirty="0"/>
          </a:p>
        </p:txBody>
      </p:sp>
      <p:sp>
        <p:nvSpPr>
          <p:cNvPr id="4" name="Slide Number Placeholder 3"/>
          <p:cNvSpPr>
            <a:spLocks noGrp="1"/>
          </p:cNvSpPr>
          <p:nvPr>
            <p:ph type="sldNum" sz="quarter" idx="10"/>
          </p:nvPr>
        </p:nvSpPr>
        <p:spPr/>
        <p:txBody>
          <a:bodyPr/>
          <a:lstStyle/>
          <a:p>
            <a:fld id="{0D216432-C82E-4F2D-9B76-A4C5AEA63EF6}"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Dalian’s Harbour</a:t>
            </a:r>
            <a:endParaRPr lang="en-US" dirty="0"/>
          </a:p>
        </p:txBody>
      </p:sp>
      <p:sp>
        <p:nvSpPr>
          <p:cNvPr id="4" name="Slide Number Placeholder 3"/>
          <p:cNvSpPr>
            <a:spLocks noGrp="1"/>
          </p:cNvSpPr>
          <p:nvPr>
            <p:ph type="sldNum" sz="quarter" idx="10"/>
          </p:nvPr>
        </p:nvSpPr>
        <p:spPr/>
        <p:txBody>
          <a:bodyPr/>
          <a:lstStyle/>
          <a:p>
            <a:fld id="{0D216432-C82E-4F2D-9B76-A4C5AEA63EF6}"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B3620E-D98B-4FEA-99E3-8911EF086EE4}" type="datetimeFigureOut">
              <a:rPr lang="en-US" smtClean="0"/>
              <a:pPr/>
              <a:t>6/1/2010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521B4B-4CD7-4C54-9F23-08772A39DF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3620E-D98B-4FEA-99E3-8911EF086EE4}"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3620E-D98B-4FEA-99E3-8911EF086EE4}"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3620E-D98B-4FEA-99E3-8911EF086EE4}"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B3620E-D98B-4FEA-99E3-8911EF086EE4}"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21B4B-4CD7-4C54-9F23-08772A39DF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B3620E-D98B-4FEA-99E3-8911EF086EE4}"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B3620E-D98B-4FEA-99E3-8911EF086EE4}" type="datetimeFigureOut">
              <a:rPr lang="en-US" smtClean="0"/>
              <a:pPr/>
              <a:t>6/1/2010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B3620E-D98B-4FEA-99E3-8911EF086EE4}" type="datetimeFigureOut">
              <a:rPr lang="en-US" smtClean="0"/>
              <a:pPr/>
              <a:t>6/1/2010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3620E-D98B-4FEA-99E3-8911EF086EE4}" type="datetimeFigureOut">
              <a:rPr lang="en-US" smtClean="0"/>
              <a:pPr/>
              <a:t>6/1/2010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B3620E-D98B-4FEA-99E3-8911EF086EE4}"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21B4B-4CD7-4C54-9F23-08772A39DF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B3620E-D98B-4FEA-99E3-8911EF086EE4}"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521B4B-4CD7-4C54-9F23-08772A39DF4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B3620E-D98B-4FEA-99E3-8911EF086EE4}" type="datetimeFigureOut">
              <a:rPr lang="en-US" smtClean="0"/>
              <a:pPr/>
              <a:t>6/1/2010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521B4B-4CD7-4C54-9F23-08772A39DF4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ct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6000" b="1" dirty="0" smtClean="0">
                <a:latin typeface="Arial Black" pitchFamily="34" charset="0"/>
              </a:rPr>
              <a:t>THE DEVELOPMENT OF NEW YORK METROPOLITAN AREA</a:t>
            </a:r>
            <a:br>
              <a:rPr lang="en-US" sz="6000" b="1" dirty="0" smtClean="0">
                <a:latin typeface="Arial Black" pitchFamily="34" charset="0"/>
              </a:rPr>
            </a:br>
            <a:r>
              <a:rPr lang="en-US" sz="6000" b="1" dirty="0" smtClean="0">
                <a:latin typeface="Arial Black" pitchFamily="34" charset="0"/>
              </a:rPr>
              <a:t/>
            </a:r>
            <a:br>
              <a:rPr lang="en-US" sz="6000" b="1" dirty="0" smtClean="0">
                <a:latin typeface="Arial Black" pitchFamily="34" charset="0"/>
              </a:rPr>
            </a:br>
            <a:r>
              <a:rPr lang="en-US" sz="2800" b="1" i="1" dirty="0" smtClean="0">
                <a:solidFill>
                  <a:schemeClr val="accent2"/>
                </a:solidFill>
                <a:latin typeface="Arial Black" pitchFamily="34" charset="0"/>
              </a:rPr>
              <a:t>Gayaza High School </a:t>
            </a:r>
            <a:br>
              <a:rPr lang="en-US" sz="2800" b="1" i="1" dirty="0" smtClean="0">
                <a:solidFill>
                  <a:schemeClr val="accent2"/>
                </a:solidFill>
                <a:latin typeface="Arial Black" pitchFamily="34" charset="0"/>
              </a:rPr>
            </a:br>
            <a:r>
              <a:rPr lang="en-US" sz="2800" b="1" i="1" dirty="0" smtClean="0">
                <a:solidFill>
                  <a:schemeClr val="accent2"/>
                </a:solidFill>
                <a:latin typeface="Arial Black" pitchFamily="34" charset="0"/>
              </a:rPr>
              <a:t>Geography Department</a:t>
            </a:r>
            <a:br>
              <a:rPr lang="en-US" sz="2800" b="1" i="1" dirty="0" smtClean="0">
                <a:solidFill>
                  <a:schemeClr val="accent2"/>
                </a:solidFill>
                <a:latin typeface="Arial Black" pitchFamily="34" charset="0"/>
              </a:rPr>
            </a:br>
            <a:endParaRPr lang="en-US" sz="6000" i="1" dirty="0">
              <a:solidFill>
                <a:schemeClr val="accent2"/>
              </a:solidFill>
              <a:latin typeface="Berlin Sans FB"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t>Historical </a:t>
            </a:r>
            <a:r>
              <a:rPr lang="en-US" b="1" dirty="0"/>
              <a:t>background of New York City</a:t>
            </a:r>
            <a:endParaRPr lang="en-US" dirty="0"/>
          </a:p>
        </p:txBody>
      </p:sp>
      <p:sp>
        <p:nvSpPr>
          <p:cNvPr id="3" name="Content Placeholder 2"/>
          <p:cNvSpPr>
            <a:spLocks noGrp="1"/>
          </p:cNvSpPr>
          <p:nvPr>
            <p:ph idx="1"/>
          </p:nvPr>
        </p:nvSpPr>
        <p:spPr>
          <a:xfrm>
            <a:off x="0" y="1524000"/>
            <a:ext cx="9144000" cy="5334000"/>
          </a:xfrm>
        </p:spPr>
        <p:txBody>
          <a:bodyPr>
            <a:normAutofit/>
          </a:bodyPr>
          <a:lstStyle/>
          <a:p>
            <a:r>
              <a:rPr lang="en-US" sz="3200" dirty="0"/>
              <a:t>New York City originated as a Dutch settlement in </a:t>
            </a:r>
            <a:r>
              <a:rPr lang="en-US" sz="3200" dirty="0" smtClean="0"/>
              <a:t>1624 as New Amsterdam.</a:t>
            </a:r>
          </a:p>
          <a:p>
            <a:r>
              <a:rPr lang="en-US" sz="3200" dirty="0"/>
              <a:t>In 1664, it was taken over </a:t>
            </a:r>
            <a:r>
              <a:rPr lang="en-US" sz="3200" dirty="0" smtClean="0"/>
              <a:t>by </a:t>
            </a:r>
            <a:r>
              <a:rPr lang="en-US" sz="3200" dirty="0"/>
              <a:t>the British settlers who renamed it New </a:t>
            </a:r>
            <a:r>
              <a:rPr lang="en-US" sz="3200" dirty="0" smtClean="0"/>
              <a:t>York.</a:t>
            </a:r>
          </a:p>
          <a:p>
            <a:r>
              <a:rPr lang="en-US" sz="3200" dirty="0"/>
              <a:t>The population of the city continued to increase due to the Islands’ attractions to the immigrants.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The </a:t>
            </a:r>
            <a:r>
              <a:rPr lang="en-US" b="1" dirty="0"/>
              <a:t>factors that attracted European settlers to Manhattan, New </a:t>
            </a:r>
            <a:r>
              <a:rPr lang="en-US" b="1" dirty="0" smtClean="0"/>
              <a:t>York</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sz="3200" dirty="0"/>
              <a:t>The warm climatic conditions </a:t>
            </a:r>
            <a:r>
              <a:rPr lang="en-US" sz="3200" dirty="0" smtClean="0"/>
              <a:t>.</a:t>
            </a:r>
          </a:p>
          <a:p>
            <a:r>
              <a:rPr lang="en-US" sz="3200" dirty="0"/>
              <a:t>The existence of fertile soils </a:t>
            </a:r>
            <a:r>
              <a:rPr lang="en-US" sz="3200" dirty="0" smtClean="0"/>
              <a:t>.</a:t>
            </a:r>
          </a:p>
          <a:p>
            <a:r>
              <a:rPr lang="en-US" sz="3200" dirty="0"/>
              <a:t>The existence of a natural </a:t>
            </a:r>
            <a:r>
              <a:rPr lang="en-US" sz="3200" dirty="0" smtClean="0"/>
              <a:t>harbour.</a:t>
            </a:r>
          </a:p>
          <a:p>
            <a:r>
              <a:rPr lang="en-US" sz="3200" dirty="0"/>
              <a:t>The strategic position </a:t>
            </a:r>
            <a:r>
              <a:rPr lang="en-US" sz="3200" dirty="0" smtClean="0"/>
              <a:t>.</a:t>
            </a:r>
          </a:p>
          <a:p>
            <a:pPr lvl="0"/>
            <a:r>
              <a:rPr lang="en-US" sz="3200" dirty="0"/>
              <a:t>It was relatively secure </a:t>
            </a:r>
            <a:r>
              <a:rPr lang="en-US" sz="3200" dirty="0" smtClean="0"/>
              <a:t>from hostile </a:t>
            </a:r>
            <a:r>
              <a:rPr lang="en-US" sz="3200" dirty="0"/>
              <a:t>Red Indian </a:t>
            </a:r>
            <a:r>
              <a:rPr lang="en-US" sz="3200" dirty="0" smtClean="0"/>
              <a:t>tribesmen.</a:t>
            </a:r>
          </a:p>
          <a:p>
            <a:pPr lvl="0"/>
            <a:r>
              <a:rPr lang="en-US" sz="3200" dirty="0"/>
              <a:t>The existence of a gently sloping or rather flat </a:t>
            </a:r>
            <a:r>
              <a:rPr lang="en-US" sz="3200" dirty="0" smtClean="0"/>
              <a:t>land. </a:t>
            </a:r>
            <a:endParaRPr lang="en-US" sz="3200" dirty="0"/>
          </a:p>
          <a:p>
            <a:endParaRPr lang="en-US" sz="32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lgn="ctr"/>
            <a:r>
              <a:rPr lang="en-US" b="1" dirty="0"/>
              <a:t>Reasons for the rapid growth and development of New </a:t>
            </a:r>
            <a:r>
              <a:rPr lang="en-US" b="1" dirty="0" smtClean="0"/>
              <a:t>York.</a:t>
            </a: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sz="3200" dirty="0"/>
              <a:t>Its position as a port </a:t>
            </a:r>
            <a:r>
              <a:rPr lang="en-US" sz="3200" dirty="0" smtClean="0"/>
              <a:t>.</a:t>
            </a:r>
          </a:p>
          <a:p>
            <a:r>
              <a:rPr lang="en-US" sz="3200" dirty="0"/>
              <a:t>The increasing population </a:t>
            </a:r>
            <a:r>
              <a:rPr lang="en-US" sz="3200" dirty="0" smtClean="0"/>
              <a:t> in the area.</a:t>
            </a:r>
          </a:p>
          <a:p>
            <a:r>
              <a:rPr lang="en-US" sz="3200" dirty="0"/>
              <a:t>The suitable location of the area with easy access to raw materials </a:t>
            </a:r>
            <a:r>
              <a:rPr lang="en-US" sz="3200" dirty="0" smtClean="0"/>
              <a:t>.</a:t>
            </a:r>
          </a:p>
          <a:p>
            <a:r>
              <a:rPr lang="en-US" sz="3200" dirty="0"/>
              <a:t>New York port has ice free conditions </a:t>
            </a:r>
            <a:r>
              <a:rPr lang="en-US" sz="3200" dirty="0" smtClean="0"/>
              <a:t>.</a:t>
            </a:r>
          </a:p>
          <a:p>
            <a:r>
              <a:rPr lang="en-US" sz="3200" dirty="0"/>
              <a:t>Availability of market for goods manufactured in New York. </a:t>
            </a:r>
            <a:endParaRPr lang="en-US" sz="3200" dirty="0" smtClean="0"/>
          </a:p>
          <a:p>
            <a:r>
              <a:rPr lang="en-US" sz="3200" dirty="0"/>
              <a:t>Availability of capital and easy access to </a:t>
            </a:r>
            <a:r>
              <a:rPr lang="en-US" sz="3200" dirty="0" smtClean="0"/>
              <a:t>finance.</a:t>
            </a:r>
          </a:p>
          <a:p>
            <a:r>
              <a:rPr lang="en-US" sz="3200" dirty="0"/>
              <a:t>The location or situation of the city at the end of the Hudson Mohawk gap. </a:t>
            </a:r>
            <a:endParaRPr lang="en-US" sz="3200" dirty="0" smtClean="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b="1" dirty="0"/>
              <a:t>FUNCTIONS OF NEW YORK CITY/ METROPOLITAN AREA</a:t>
            </a:r>
            <a:endParaRPr lang="en-US" dirty="0"/>
          </a:p>
        </p:txBody>
      </p:sp>
      <p:sp>
        <p:nvSpPr>
          <p:cNvPr id="3" name="Content Placeholder 2"/>
          <p:cNvSpPr>
            <a:spLocks noGrp="1"/>
          </p:cNvSpPr>
          <p:nvPr>
            <p:ph idx="1"/>
          </p:nvPr>
        </p:nvSpPr>
        <p:spPr>
          <a:xfrm>
            <a:off x="0" y="1524000"/>
            <a:ext cx="9144000" cy="5334000"/>
          </a:xfrm>
        </p:spPr>
        <p:txBody>
          <a:bodyPr>
            <a:normAutofit fontScale="85000" lnSpcReduction="20000"/>
          </a:bodyPr>
          <a:lstStyle/>
          <a:p>
            <a:r>
              <a:rPr lang="en-US" sz="4100" dirty="0" smtClean="0"/>
              <a:t>Transport </a:t>
            </a:r>
            <a:r>
              <a:rPr lang="en-US" sz="4100" dirty="0"/>
              <a:t>and communication </a:t>
            </a:r>
            <a:r>
              <a:rPr lang="en-US" sz="4100" dirty="0" smtClean="0"/>
              <a:t>centre.</a:t>
            </a:r>
          </a:p>
          <a:p>
            <a:r>
              <a:rPr lang="en-US" sz="4100" dirty="0" smtClean="0"/>
              <a:t>Industrial Centre.</a:t>
            </a:r>
          </a:p>
          <a:p>
            <a:r>
              <a:rPr lang="en-US" sz="4100" dirty="0" smtClean="0"/>
              <a:t>Administrative centre.</a:t>
            </a:r>
          </a:p>
          <a:p>
            <a:r>
              <a:rPr lang="en-US" sz="3800" dirty="0" smtClean="0"/>
              <a:t>Recreational</a:t>
            </a:r>
            <a:r>
              <a:rPr lang="en-US" sz="4100" dirty="0" smtClean="0"/>
              <a:t> </a:t>
            </a:r>
            <a:r>
              <a:rPr lang="en-US" sz="4100" dirty="0"/>
              <a:t>and tourist </a:t>
            </a:r>
            <a:r>
              <a:rPr lang="en-US" sz="4100" dirty="0" smtClean="0"/>
              <a:t>centre.</a:t>
            </a:r>
          </a:p>
          <a:p>
            <a:r>
              <a:rPr lang="en-US" sz="4100" dirty="0" smtClean="0"/>
              <a:t>Business </a:t>
            </a:r>
            <a:r>
              <a:rPr lang="en-US" sz="4100" dirty="0"/>
              <a:t>and commercial </a:t>
            </a:r>
            <a:r>
              <a:rPr lang="en-US" sz="4100" dirty="0" smtClean="0"/>
              <a:t>centre.</a:t>
            </a:r>
          </a:p>
          <a:p>
            <a:r>
              <a:rPr lang="en-US" sz="4100" dirty="0"/>
              <a:t>Educational </a:t>
            </a:r>
            <a:r>
              <a:rPr lang="en-US" sz="4100" dirty="0" smtClean="0"/>
              <a:t>centre.</a:t>
            </a:r>
          </a:p>
          <a:p>
            <a:r>
              <a:rPr lang="en-US" sz="4100" dirty="0" smtClean="0"/>
              <a:t>Medical</a:t>
            </a:r>
            <a:r>
              <a:rPr lang="en-US" sz="4100" dirty="0"/>
              <a:t>/ health </a:t>
            </a:r>
            <a:r>
              <a:rPr lang="en-US" sz="4100" dirty="0" smtClean="0"/>
              <a:t>centre.</a:t>
            </a:r>
          </a:p>
          <a:p>
            <a:r>
              <a:rPr lang="en-US" sz="4100" dirty="0" smtClean="0"/>
              <a:t>Religious </a:t>
            </a:r>
            <a:r>
              <a:rPr lang="en-US" sz="4100" dirty="0"/>
              <a:t>and cultural </a:t>
            </a:r>
            <a:r>
              <a:rPr lang="en-US" sz="4100" dirty="0" smtClean="0"/>
              <a:t>centre.</a:t>
            </a:r>
          </a:p>
          <a:p>
            <a:r>
              <a:rPr lang="en-US" sz="4100" dirty="0" smtClean="0"/>
              <a:t>Research centre.</a:t>
            </a:r>
          </a:p>
          <a:p>
            <a:r>
              <a:rPr lang="en-US" sz="4100" dirty="0" smtClean="0"/>
              <a:t>Residential centre.</a:t>
            </a:r>
          </a:p>
          <a:p>
            <a:endParaRPr lang="en-US" dirty="0"/>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Queen Elizabeth II Cruise Liner approaching Manhattan</a:t>
            </a:r>
            <a:endParaRPr lang="en-US" dirty="0"/>
          </a:p>
        </p:txBody>
      </p:sp>
      <p:pic>
        <p:nvPicPr>
          <p:cNvPr id="1026" name="Picture 2"/>
          <p:cNvPicPr>
            <a:picLocks noGrp="1" noChangeAspect="1" noChangeArrowheads="1"/>
          </p:cNvPicPr>
          <p:nvPr>
            <p:ph idx="1"/>
          </p:nvPr>
        </p:nvPicPr>
        <p:blipFill>
          <a:blip r:embed="rId2" cstate="print"/>
          <a:srcRect b="6526"/>
          <a:stretch>
            <a:fillRect/>
          </a:stretch>
        </p:blipFill>
        <p:spPr bwMode="auto">
          <a:xfrm>
            <a:off x="0" y="1295400"/>
            <a:ext cx="9143999" cy="5562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dirty="0" smtClean="0"/>
              <a:t>Statue of Liberty &amp; the Central Park</a:t>
            </a:r>
            <a:endParaRPr lang="en-US" dirty="0"/>
          </a:p>
        </p:txBody>
      </p:sp>
      <p:pic>
        <p:nvPicPr>
          <p:cNvPr id="7170" name="Picture 2"/>
          <p:cNvPicPr>
            <a:picLocks noGrp="1" noChangeAspect="1" noChangeArrowheads="1"/>
          </p:cNvPicPr>
          <p:nvPr>
            <p:ph sz="half" idx="1"/>
          </p:nvPr>
        </p:nvPicPr>
        <p:blipFill>
          <a:blip r:embed="rId2" cstate="print"/>
          <a:srcRect t="6030" b="4164"/>
          <a:stretch>
            <a:fillRect/>
          </a:stretch>
        </p:blipFill>
        <p:spPr bwMode="auto">
          <a:xfrm>
            <a:off x="-21192" y="1447800"/>
            <a:ext cx="3899296" cy="5410200"/>
          </a:xfrm>
          <a:prstGeom prst="rect">
            <a:avLst/>
          </a:prstGeom>
          <a:noFill/>
          <a:ln w="9525">
            <a:noFill/>
            <a:miter lim="800000"/>
            <a:headEnd/>
            <a:tailEnd/>
          </a:ln>
          <a:effectLst/>
        </p:spPr>
      </p:pic>
      <p:pic>
        <p:nvPicPr>
          <p:cNvPr id="7171" name="Picture 3"/>
          <p:cNvPicPr>
            <a:picLocks noGrp="1" noChangeAspect="1" noChangeArrowheads="1"/>
          </p:cNvPicPr>
          <p:nvPr>
            <p:ph sz="half" idx="2"/>
          </p:nvPr>
        </p:nvPicPr>
        <p:blipFill>
          <a:blip r:embed="rId3" cstate="print"/>
          <a:srcRect l="2924" b="5556"/>
          <a:stretch>
            <a:fillRect/>
          </a:stretch>
        </p:blipFill>
        <p:spPr bwMode="auto">
          <a:xfrm>
            <a:off x="3839691" y="1447800"/>
            <a:ext cx="5304309" cy="4953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		New York city ballet</a:t>
            </a:r>
            <a:endParaRPr lang="en-US" dirty="0"/>
          </a:p>
        </p:txBody>
      </p:sp>
      <p:pic>
        <p:nvPicPr>
          <p:cNvPr id="8195" name="Picture 3"/>
          <p:cNvPicPr>
            <a:picLocks noGrp="1" noChangeAspect="1" noChangeArrowheads="1"/>
          </p:cNvPicPr>
          <p:nvPr>
            <p:ph idx="1"/>
          </p:nvPr>
        </p:nvPicPr>
        <p:blipFill>
          <a:blip r:embed="rId2" cstate="print"/>
          <a:srcRect b="4817"/>
          <a:stretch>
            <a:fillRect/>
          </a:stretch>
        </p:blipFill>
        <p:spPr bwMode="auto">
          <a:xfrm>
            <a:off x="0" y="914401"/>
            <a:ext cx="9144000" cy="5943600"/>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dirty="0" smtClean="0"/>
              <a:t>The Metropolitan opera house and Guggenheim Museum</a:t>
            </a:r>
            <a:endParaRPr lang="en-US" dirty="0"/>
          </a:p>
        </p:txBody>
      </p:sp>
      <p:pic>
        <p:nvPicPr>
          <p:cNvPr id="9218" name="Picture 2"/>
          <p:cNvPicPr>
            <a:picLocks noGrp="1" noChangeAspect="1" noChangeArrowheads="1"/>
          </p:cNvPicPr>
          <p:nvPr>
            <p:ph sz="half" idx="1"/>
          </p:nvPr>
        </p:nvPicPr>
        <p:blipFill>
          <a:blip r:embed="rId2" cstate="print"/>
          <a:srcRect b="5078"/>
          <a:stretch>
            <a:fillRect/>
          </a:stretch>
        </p:blipFill>
        <p:spPr bwMode="auto">
          <a:xfrm>
            <a:off x="0" y="1676400"/>
            <a:ext cx="4059214" cy="4343400"/>
          </a:xfrm>
          <a:prstGeom prst="rect">
            <a:avLst/>
          </a:prstGeom>
          <a:noFill/>
          <a:ln w="9525">
            <a:noFill/>
            <a:miter lim="800000"/>
            <a:headEnd/>
            <a:tailEnd/>
          </a:ln>
          <a:effectLst/>
        </p:spPr>
      </p:pic>
      <p:pic>
        <p:nvPicPr>
          <p:cNvPr id="9219" name="Picture 3"/>
          <p:cNvPicPr>
            <a:picLocks noGrp="1" noChangeAspect="1" noChangeArrowheads="1"/>
          </p:cNvPicPr>
          <p:nvPr>
            <p:ph sz="half" idx="2"/>
          </p:nvPr>
        </p:nvPicPr>
        <p:blipFill>
          <a:blip r:embed="rId3" cstate="print"/>
          <a:srcRect b="8621"/>
          <a:stretch>
            <a:fillRect/>
          </a:stretch>
        </p:blipFill>
        <p:spPr bwMode="auto">
          <a:xfrm>
            <a:off x="4093352" y="1676400"/>
            <a:ext cx="5022074" cy="4343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38200"/>
          </a:xfrm>
        </p:spPr>
        <p:txBody>
          <a:bodyPr/>
          <a:lstStyle/>
          <a:p>
            <a:r>
              <a:rPr lang="en-US" dirty="0" smtClean="0"/>
              <a:t>United Nations Headquarters</a:t>
            </a:r>
            <a:endParaRPr lang="en-US" dirty="0"/>
          </a:p>
        </p:txBody>
      </p:sp>
      <p:pic>
        <p:nvPicPr>
          <p:cNvPr id="1026" name="Picture 2"/>
          <p:cNvPicPr>
            <a:picLocks noGrp="1" noChangeAspect="1" noChangeArrowheads="1"/>
          </p:cNvPicPr>
          <p:nvPr>
            <p:ph idx="1"/>
          </p:nvPr>
        </p:nvPicPr>
        <p:blipFill>
          <a:blip r:embed="rId2" cstate="print"/>
          <a:srcRect b="4194"/>
          <a:stretch>
            <a:fillRect/>
          </a:stretch>
        </p:blipFill>
        <p:spPr bwMode="auto">
          <a:xfrm>
            <a:off x="0" y="838200"/>
            <a:ext cx="9144000" cy="60198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a:bodyPr>
          <a:lstStyle/>
          <a:p>
            <a:pPr algn="ctr"/>
            <a:r>
              <a:rPr lang="en-US" dirty="0" smtClean="0"/>
              <a:t>New York Stock Exchange &amp; the World Trade Centre.</a:t>
            </a:r>
            <a:endParaRPr lang="en-US" dirty="0"/>
          </a:p>
        </p:txBody>
      </p:sp>
      <p:pic>
        <p:nvPicPr>
          <p:cNvPr id="2050" name="Picture 2"/>
          <p:cNvPicPr>
            <a:picLocks noGrp="1" noChangeAspect="1" noChangeArrowheads="1"/>
          </p:cNvPicPr>
          <p:nvPr>
            <p:ph sz="half" idx="1"/>
          </p:nvPr>
        </p:nvPicPr>
        <p:blipFill>
          <a:blip r:embed="rId2" cstate="print"/>
          <a:srcRect b="4082"/>
          <a:stretch>
            <a:fillRect/>
          </a:stretch>
        </p:blipFill>
        <p:spPr bwMode="auto">
          <a:xfrm>
            <a:off x="0" y="1828800"/>
            <a:ext cx="5396493" cy="36576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b="8914"/>
          <a:stretch>
            <a:fillRect/>
          </a:stretch>
        </p:blipFill>
        <p:spPr bwMode="auto">
          <a:xfrm>
            <a:off x="5354418" y="1828800"/>
            <a:ext cx="3789582" cy="48006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pPr algn="ctr"/>
            <a:r>
              <a:rPr lang="en-US" b="1" dirty="0" smtClean="0"/>
              <a:t>Location of New York Metropolitan area.</a:t>
            </a:r>
            <a:endParaRPr lang="en-US" dirty="0"/>
          </a:p>
        </p:txBody>
      </p:sp>
      <p:sp>
        <p:nvSpPr>
          <p:cNvPr id="3" name="Content Placeholder 2"/>
          <p:cNvSpPr>
            <a:spLocks noGrp="1"/>
          </p:cNvSpPr>
          <p:nvPr>
            <p:ph idx="1"/>
          </p:nvPr>
        </p:nvSpPr>
        <p:spPr>
          <a:xfrm>
            <a:off x="0" y="1371600"/>
            <a:ext cx="9144000" cy="5486400"/>
          </a:xfrm>
        </p:spPr>
        <p:txBody>
          <a:bodyPr/>
          <a:lstStyle/>
          <a:p>
            <a:r>
              <a:rPr lang="en-US" sz="3200" dirty="0" smtClean="0"/>
              <a:t>The New York metropolitan area includes New York City, Jersey City, Newark City, Yonkers city and Paterson city.</a:t>
            </a:r>
          </a:p>
          <a:p>
            <a:r>
              <a:rPr lang="en-US" sz="3200" dirty="0" smtClean="0"/>
              <a:t>It is located in the Eastern part of the country at the Atlantic coast.</a:t>
            </a:r>
          </a:p>
          <a:p>
            <a:r>
              <a:rPr lang="en-US" sz="3200" dirty="0" smtClean="0"/>
              <a:t>It covers parts of New York State, New Jersey State as well as small parts of Connecticut and Pennsylvania.</a:t>
            </a:r>
          </a:p>
          <a:p>
            <a:endParaRPr lang="en-US" dirty="0"/>
          </a:p>
        </p:txBody>
      </p:sp>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t>THE DEVELOPMENT OF NEW YORK PORT</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sz="3200" dirty="0" smtClean="0"/>
              <a:t>New York Port is one of the largest ports in North America and handles almost half of North American trade.</a:t>
            </a:r>
          </a:p>
          <a:p>
            <a:r>
              <a:rPr lang="en-US" sz="3200" dirty="0" smtClean="0"/>
              <a:t>It is a natural harbour.</a:t>
            </a:r>
          </a:p>
          <a:p>
            <a:r>
              <a:rPr lang="en-US" sz="3200" dirty="0" smtClean="0"/>
              <a:t>A harbour refers to a sheltered stretch of water at a coastal area where ships can shelter and obtain protection from storms or tidal waves and currents.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t>Factors favouring New York port as a natural harbour</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200" dirty="0" smtClean="0"/>
              <a:t>Deep waters of up to 14 metres.</a:t>
            </a:r>
          </a:p>
          <a:p>
            <a:r>
              <a:rPr lang="en-US" sz="3200" dirty="0" smtClean="0"/>
              <a:t>Sheltered waters/ bays.</a:t>
            </a:r>
          </a:p>
          <a:p>
            <a:r>
              <a:rPr lang="en-US" sz="3200" dirty="0" smtClean="0"/>
              <a:t>Low tidal range of about 2 metres.</a:t>
            </a:r>
          </a:p>
          <a:p>
            <a:r>
              <a:rPr lang="en-US" sz="3200" dirty="0" smtClean="0"/>
              <a:t>Ice free conditions throughout the year.</a:t>
            </a:r>
          </a:p>
          <a:p>
            <a:r>
              <a:rPr lang="en-US" sz="3200" dirty="0" smtClean="0"/>
              <a:t>Clear entrance into the harbour.</a:t>
            </a:r>
          </a:p>
          <a:p>
            <a:r>
              <a:rPr lang="en-US" sz="3200" dirty="0" smtClean="0"/>
              <a:t>Hard rocks to construct quays and dock yards on a firm foundation.</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smtClean="0"/>
              <a:t>Examples of harbours</a:t>
            </a:r>
            <a:endParaRPr lang="en-US" dirty="0"/>
          </a:p>
        </p:txBody>
      </p:sp>
      <p:pic>
        <p:nvPicPr>
          <p:cNvPr id="4098" name="Picture 2"/>
          <p:cNvPicPr>
            <a:picLocks noGrp="1" noChangeAspect="1" noChangeArrowheads="1"/>
          </p:cNvPicPr>
          <p:nvPr>
            <p:ph idx="1"/>
          </p:nvPr>
        </p:nvPicPr>
        <p:blipFill>
          <a:blip r:embed="rId3" cstate="print"/>
          <a:srcRect b="3743"/>
          <a:stretch>
            <a:fillRect/>
          </a:stretch>
        </p:blipFill>
        <p:spPr bwMode="auto">
          <a:xfrm>
            <a:off x="0" y="1107024"/>
            <a:ext cx="9144000" cy="5750976"/>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b="4819"/>
          <a:stretch>
            <a:fillRect/>
          </a:stretch>
        </p:blipFill>
        <p:spPr bwMode="auto">
          <a:xfrm>
            <a:off x="0" y="381000"/>
            <a:ext cx="9143999" cy="617220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b="555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t>Factors that have favoured the development of New York port</a:t>
            </a:r>
            <a:endParaRPr lang="en-US" dirty="0"/>
          </a:p>
        </p:txBody>
      </p:sp>
      <p:sp>
        <p:nvSpPr>
          <p:cNvPr id="3" name="Content Placeholder 2"/>
          <p:cNvSpPr>
            <a:spLocks noGrp="1"/>
          </p:cNvSpPr>
          <p:nvPr>
            <p:ph idx="1"/>
          </p:nvPr>
        </p:nvSpPr>
        <p:spPr>
          <a:xfrm>
            <a:off x="0" y="1447800"/>
            <a:ext cx="9144000" cy="5410200"/>
          </a:xfrm>
        </p:spPr>
        <p:txBody>
          <a:bodyPr>
            <a:normAutofit/>
          </a:bodyPr>
          <a:lstStyle/>
          <a:p>
            <a:pPr lvl="0"/>
            <a:r>
              <a:rPr lang="en-US" sz="3200" dirty="0" smtClean="0"/>
              <a:t>Good physical conditions e.g. deep waters, low tidal range, ice free and sheltered conditions.</a:t>
            </a:r>
          </a:p>
          <a:p>
            <a:pPr lvl="0"/>
            <a:r>
              <a:rPr lang="en-US" sz="3200" dirty="0" smtClean="0"/>
              <a:t>The port has a rich industrial and agricultural hinterland. A</a:t>
            </a:r>
            <a:r>
              <a:rPr lang="en-US" sz="3200" b="1" dirty="0" smtClean="0"/>
              <a:t> Hinterland </a:t>
            </a:r>
            <a:r>
              <a:rPr lang="en-US" sz="3200" dirty="0" smtClean="0"/>
              <a:t>is an area served by a port. </a:t>
            </a:r>
          </a:p>
          <a:p>
            <a:r>
              <a:rPr lang="en-US" sz="3200" dirty="0" smtClean="0"/>
              <a:t>Availability of capital for the establishment of port facilities and use of containers.</a:t>
            </a:r>
          </a:p>
          <a:p>
            <a:pPr lvl="0"/>
            <a:r>
              <a:rPr lang="en-US" sz="3200" dirty="0" smtClean="0"/>
              <a:t>Advanced technology has enabled the growth of the port.</a:t>
            </a:r>
          </a:p>
          <a:p>
            <a:pPr lvl="0"/>
            <a:r>
              <a:rPr lang="en-US" sz="3200" dirty="0" smtClean="0"/>
              <a:t>Easy accessibility of the port from various places.</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			PORT FACILITIES</a:t>
            </a:r>
            <a:endParaRPr lang="en-US" b="1" dirty="0"/>
          </a:p>
        </p:txBody>
      </p:sp>
      <p:sp>
        <p:nvSpPr>
          <p:cNvPr id="3" name="Content Placeholder 2"/>
          <p:cNvSpPr>
            <a:spLocks noGrp="1"/>
          </p:cNvSpPr>
          <p:nvPr>
            <p:ph idx="1"/>
          </p:nvPr>
        </p:nvSpPr>
        <p:spPr>
          <a:xfrm>
            <a:off x="0" y="1219200"/>
            <a:ext cx="9144000" cy="5638800"/>
          </a:xfrm>
        </p:spPr>
        <p:txBody>
          <a:bodyPr>
            <a:normAutofit/>
          </a:bodyPr>
          <a:lstStyle/>
          <a:p>
            <a:r>
              <a:rPr lang="en-US" sz="3200" b="1" dirty="0" smtClean="0"/>
              <a:t>Dock: </a:t>
            </a:r>
            <a:r>
              <a:rPr lang="en-US" sz="3200" dirty="0" smtClean="0"/>
              <a:t>This refers to an enclosed area of water at a port where ships can be stationed be loaded, offloaded or repaired.</a:t>
            </a:r>
          </a:p>
          <a:p>
            <a:r>
              <a:rPr lang="en-US" sz="3200" b="1" dirty="0" smtClean="0"/>
              <a:t>Dry dock:</a:t>
            </a:r>
            <a:r>
              <a:rPr lang="en-US" sz="3200" dirty="0" smtClean="0"/>
              <a:t> This is a dock from which water can be emptied. It is used for the repair and building of ships.</a:t>
            </a:r>
          </a:p>
          <a:p>
            <a:r>
              <a:rPr lang="en-US" sz="3200" b="1" dirty="0" smtClean="0"/>
              <a:t>Quay: </a:t>
            </a:r>
            <a:r>
              <a:rPr lang="en-US" sz="3200" dirty="0" smtClean="0"/>
              <a:t>This refers to a place or platform constructed of concrete or wood beside a dock where goods are loaded and offloaded from a ship.</a:t>
            </a:r>
          </a:p>
          <a:p>
            <a:endParaRPr lang="en-US" dirty="0"/>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lstStyle/>
          <a:p>
            <a:r>
              <a:rPr lang="en-US" sz="3200" b="1" dirty="0" smtClean="0"/>
              <a:t>Dock yard: </a:t>
            </a:r>
            <a:r>
              <a:rPr lang="en-US" sz="3200" dirty="0" smtClean="0"/>
              <a:t>It is a place or area at a port with facilities for receiving ships as well as equipment or supplies for repairing or building ships.</a:t>
            </a:r>
          </a:p>
          <a:p>
            <a:r>
              <a:rPr lang="en-US" sz="3200" b="1" dirty="0" smtClean="0"/>
              <a:t>Berths/ Wharves</a:t>
            </a:r>
            <a:r>
              <a:rPr lang="en-US" sz="3200" dirty="0" smtClean="0"/>
              <a:t>: These are sections at a dock where ships are anchored for loading and unloading of cargo.</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dirty="0" smtClean="0"/>
              <a:t>A Dock</a:t>
            </a:r>
            <a:endParaRPr lang="en-US" b="1" dirty="0"/>
          </a:p>
        </p:txBody>
      </p:sp>
      <p:pic>
        <p:nvPicPr>
          <p:cNvPr id="3074" name="Picture 2"/>
          <p:cNvPicPr>
            <a:picLocks noGrp="1" noChangeAspect="1" noChangeArrowheads="1"/>
          </p:cNvPicPr>
          <p:nvPr>
            <p:ph idx="1"/>
          </p:nvPr>
        </p:nvPicPr>
        <p:blipFill>
          <a:blip r:embed="rId2" cstate="print"/>
          <a:srcRect b="5221"/>
          <a:stretch>
            <a:fillRect/>
          </a:stretch>
        </p:blipFill>
        <p:spPr bwMode="auto">
          <a:xfrm>
            <a:off x="0" y="1020361"/>
            <a:ext cx="9144000" cy="5685239"/>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b="1" dirty="0" smtClean="0"/>
              <a:t>Containerisation at the port of New York</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3200" dirty="0" smtClean="0"/>
              <a:t>Containerisation refers to the use of large standardized metallic boxes for the packing of cargo or goods to be transported when sealed.</a:t>
            </a:r>
          </a:p>
          <a:p>
            <a:r>
              <a:rPr lang="en-US" sz="3200" dirty="0" smtClean="0"/>
              <a:t>Containerisation has developed at the port of New York and this has greatly facilitated water transport in the region.</a:t>
            </a:r>
          </a:p>
          <a:p>
            <a:r>
              <a:rPr lang="en-US" sz="3200" dirty="0" smtClean="0"/>
              <a:t>Port Elizabeth which is well known for handling containers in New York.</a:t>
            </a:r>
            <a:endParaRPr lang="en-US" sz="3200" dirty="0"/>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of New York metropolitan area</a:t>
            </a:r>
            <a:endParaRPr lang="en-US" dirty="0"/>
          </a:p>
        </p:txBody>
      </p:sp>
      <p:pic>
        <p:nvPicPr>
          <p:cNvPr id="1026" name="Picture 2"/>
          <p:cNvPicPr>
            <a:picLocks noGrp="1" noChangeAspect="1" noChangeArrowheads="1"/>
          </p:cNvPicPr>
          <p:nvPr>
            <p:ph idx="1"/>
          </p:nvPr>
        </p:nvPicPr>
        <p:blipFill>
          <a:blip r:embed="rId2" cstate="print"/>
          <a:srcRect l="20370" t="4612" r="19444" b="8928"/>
          <a:stretch>
            <a:fillRect/>
          </a:stretch>
        </p:blipFill>
        <p:spPr bwMode="auto">
          <a:xfrm>
            <a:off x="1143000" y="1752599"/>
            <a:ext cx="7010400" cy="512064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b="1" dirty="0" smtClean="0"/>
              <a:t>A Container ship</a:t>
            </a:r>
            <a:endParaRPr lang="en-US" dirty="0"/>
          </a:p>
        </p:txBody>
      </p:sp>
      <p:pic>
        <p:nvPicPr>
          <p:cNvPr id="1026" name="Picture 2"/>
          <p:cNvPicPr>
            <a:picLocks noGrp="1" noChangeAspect="1" noChangeArrowheads="1"/>
          </p:cNvPicPr>
          <p:nvPr>
            <p:ph idx="1"/>
          </p:nvPr>
        </p:nvPicPr>
        <p:blipFill>
          <a:blip r:embed="rId2" cstate="print"/>
          <a:srcRect b="5901"/>
          <a:stretch>
            <a:fillRect/>
          </a:stretch>
        </p:blipFill>
        <p:spPr bwMode="auto">
          <a:xfrm>
            <a:off x="0" y="1082840"/>
            <a:ext cx="9144000" cy="554656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Unloading a Container Ship</a:t>
            </a:r>
            <a:endParaRPr lang="en-US" dirty="0"/>
          </a:p>
        </p:txBody>
      </p:sp>
      <p:pic>
        <p:nvPicPr>
          <p:cNvPr id="2050" name="Picture 2"/>
          <p:cNvPicPr>
            <a:picLocks noGrp="1" noChangeAspect="1" noChangeArrowheads="1"/>
          </p:cNvPicPr>
          <p:nvPr>
            <p:ph idx="1"/>
          </p:nvPr>
        </p:nvPicPr>
        <p:blipFill>
          <a:blip r:embed="rId2" cstate="print"/>
          <a:srcRect b="3747"/>
          <a:stretch>
            <a:fillRect/>
          </a:stretch>
        </p:blipFill>
        <p:spPr bwMode="auto">
          <a:xfrm>
            <a:off x="0" y="757383"/>
            <a:ext cx="9144000" cy="6100617"/>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lgn="ctr"/>
            <a:r>
              <a:rPr lang="en-US" b="1" dirty="0" smtClean="0"/>
              <a:t>Advantages of containerisation at New York port</a:t>
            </a:r>
            <a:endParaRPr lang="en-US" dirty="0"/>
          </a:p>
        </p:txBody>
      </p:sp>
      <p:sp>
        <p:nvSpPr>
          <p:cNvPr id="3" name="Content Placeholder 2"/>
          <p:cNvSpPr>
            <a:spLocks noGrp="1"/>
          </p:cNvSpPr>
          <p:nvPr>
            <p:ph idx="1"/>
          </p:nvPr>
        </p:nvSpPr>
        <p:spPr>
          <a:xfrm>
            <a:off x="0" y="1447800"/>
            <a:ext cx="9144000" cy="5410200"/>
          </a:xfrm>
        </p:spPr>
        <p:txBody>
          <a:bodyPr>
            <a:normAutofit/>
          </a:bodyPr>
          <a:lstStyle/>
          <a:p>
            <a:pPr lvl="0"/>
            <a:r>
              <a:rPr lang="en-US" sz="3200" dirty="0" smtClean="0"/>
              <a:t>Easy loading and unloading of cargo. This is due to the use of use of equipment like cranes.</a:t>
            </a:r>
          </a:p>
          <a:p>
            <a:pPr lvl="0"/>
            <a:r>
              <a:rPr lang="en-US" sz="3200" dirty="0" smtClean="0"/>
              <a:t>Cargo is protected against bad weather.</a:t>
            </a:r>
          </a:p>
          <a:p>
            <a:pPr lvl="0"/>
            <a:r>
              <a:rPr lang="en-US" sz="3200" dirty="0" smtClean="0"/>
              <a:t>protection of the goods against damage by insects or pests.</a:t>
            </a:r>
          </a:p>
          <a:p>
            <a:pPr lvl="0"/>
            <a:r>
              <a:rPr lang="en-US" sz="3200" dirty="0" smtClean="0"/>
              <a:t>The cargo is protected against contamination by Pollutants.</a:t>
            </a: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pPr lvl="0"/>
            <a:r>
              <a:rPr lang="en-US" sz="3200" dirty="0" smtClean="0"/>
              <a:t>Cargo is protected against loss through theft or carelessness.</a:t>
            </a:r>
          </a:p>
          <a:p>
            <a:pPr lvl="0"/>
            <a:r>
              <a:rPr lang="en-US" sz="3200" dirty="0" smtClean="0"/>
              <a:t>It tends to be time saving i.e. less time is spent on loading and unloading as well as clearing of the goods.</a:t>
            </a:r>
          </a:p>
          <a:p>
            <a:pPr lvl="0"/>
            <a:r>
              <a:rPr lang="en-US" sz="3200" dirty="0" smtClean="0"/>
              <a:t>The load capacity of vessels is increased i.e. more goods can be carried with containers.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t>Disadvantages of Containerisation</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lvl="0"/>
            <a:r>
              <a:rPr lang="en-US" sz="3200" dirty="0" smtClean="0"/>
              <a:t>The use of containers results into the unemployment of stevedores or longshore men.</a:t>
            </a:r>
          </a:p>
          <a:p>
            <a:pPr lvl="0"/>
            <a:r>
              <a:rPr lang="en-US" sz="3200" dirty="0" smtClean="0"/>
              <a:t>It is unsuitable for the transportation of small volume or quantities of freight (cargo).</a:t>
            </a:r>
          </a:p>
          <a:p>
            <a:pPr lvl="0"/>
            <a:r>
              <a:rPr lang="en-US" sz="3200" dirty="0" smtClean="0"/>
              <a:t>It is quite expensive to acquire containers and to install container handling equipment or facilities like cranes.</a:t>
            </a:r>
          </a:p>
          <a:p>
            <a:pPr lvl="0"/>
            <a:r>
              <a:rPr lang="en-US" sz="3200" dirty="0" smtClean="0"/>
              <a:t>Some containers tend to be rigid in application. They are meant only for a specific type of cargo.</a:t>
            </a:r>
          </a:p>
          <a:p>
            <a:pPr lvl="0"/>
            <a:r>
              <a:rPr lang="en-US" sz="3200" dirty="0" smtClean="0"/>
              <a:t>It has resulted into overcrowding at the port.</a:t>
            </a:r>
          </a:p>
          <a:p>
            <a:endParaRPr lang="en-US" dirty="0"/>
          </a:p>
        </p:txBody>
      </p:sp>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lgn="ctr"/>
            <a:r>
              <a:rPr lang="en-US" b="1" dirty="0" smtClean="0"/>
              <a:t>Commodities handled by the port of New York</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2800" b="1" dirty="0" smtClean="0"/>
              <a:t>Exports handled:</a:t>
            </a:r>
          </a:p>
          <a:p>
            <a:pPr lvl="0"/>
            <a:r>
              <a:rPr lang="en-US" sz="2800" b="1" dirty="0" smtClean="0"/>
              <a:t> </a:t>
            </a:r>
            <a:r>
              <a:rPr lang="en-US" sz="2800" dirty="0" smtClean="0"/>
              <a:t>Agricultural products e.g. wheat, corn, fruits, beef etc.</a:t>
            </a:r>
          </a:p>
          <a:p>
            <a:pPr lvl="0"/>
            <a:r>
              <a:rPr lang="en-US" sz="2800" dirty="0" smtClean="0"/>
              <a:t>Textiles and a variety of clothing e.g. woolen, cotton, silk and synthetic textiles.</a:t>
            </a:r>
          </a:p>
          <a:p>
            <a:pPr lvl="0"/>
            <a:r>
              <a:rPr lang="en-US" sz="2800" dirty="0" smtClean="0"/>
              <a:t>Iron and steel products e.g. vehicles, roofing material, household utensils etc.</a:t>
            </a:r>
          </a:p>
          <a:p>
            <a:pPr lvl="0"/>
            <a:r>
              <a:rPr lang="en-US" sz="2800" dirty="0" smtClean="0"/>
              <a:t>Electrical appliances e.g. flat irons, cookers, refrigerators, television sets, radios etc.</a:t>
            </a:r>
          </a:p>
          <a:p>
            <a:pPr lvl="0"/>
            <a:r>
              <a:rPr lang="en-US" sz="2800" dirty="0" smtClean="0"/>
              <a:t>Petro-chemical products e.g. plastics, paints, detergents, insecticides etc.</a:t>
            </a:r>
          </a:p>
          <a:p>
            <a:pPr>
              <a:buNone/>
            </a:pPr>
            <a:endParaRPr lang="en-US" b="1" dirty="0"/>
          </a:p>
        </p:txBody>
      </p:sp>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Imports handled by New York Port:</a:t>
            </a:r>
            <a:endParaRPr lang="en-US" dirty="0"/>
          </a:p>
        </p:txBody>
      </p:sp>
      <p:sp>
        <p:nvSpPr>
          <p:cNvPr id="3" name="Content Placeholder 2"/>
          <p:cNvSpPr>
            <a:spLocks noGrp="1"/>
          </p:cNvSpPr>
          <p:nvPr>
            <p:ph idx="1"/>
          </p:nvPr>
        </p:nvSpPr>
        <p:spPr>
          <a:xfrm>
            <a:off x="0" y="1371600"/>
            <a:ext cx="9144000" cy="5486400"/>
          </a:xfrm>
        </p:spPr>
        <p:txBody>
          <a:bodyPr>
            <a:normAutofit/>
          </a:bodyPr>
          <a:lstStyle/>
          <a:p>
            <a:pPr lvl="0"/>
            <a:r>
              <a:rPr lang="en-US" sz="3200" dirty="0" smtClean="0"/>
              <a:t>Minerals e.g. iron ore.  </a:t>
            </a:r>
          </a:p>
          <a:p>
            <a:pPr lvl="0"/>
            <a:r>
              <a:rPr lang="en-US" sz="3200" dirty="0" smtClean="0"/>
              <a:t>Forestry products e.g. wood pulp, plywood, timber etc.</a:t>
            </a:r>
          </a:p>
          <a:p>
            <a:pPr lvl="0"/>
            <a:r>
              <a:rPr lang="en-US" sz="3200" dirty="0" smtClean="0"/>
              <a:t>Petroleum/ crude oil especially from the Middle East.</a:t>
            </a:r>
          </a:p>
          <a:p>
            <a:pPr lvl="0"/>
            <a:r>
              <a:rPr lang="en-US" sz="3200" dirty="0" smtClean="0"/>
              <a:t>Agricultural products e.g. cotton, food crops for the food processing industries etc.</a:t>
            </a:r>
          </a:p>
        </p:txBody>
      </p:sp>
    </p:spTree>
  </p:cSld>
  <p:clrMapOvr>
    <a:masterClrMapping/>
  </p:clrMapOvr>
  <p:transition>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smtClean="0"/>
              <a:t>Problems facing the port of New York</a:t>
            </a:r>
            <a:endParaRPr lang="en-US" dirty="0"/>
          </a:p>
        </p:txBody>
      </p:sp>
      <p:sp>
        <p:nvSpPr>
          <p:cNvPr id="3" name="Content Placeholder 2"/>
          <p:cNvSpPr>
            <a:spLocks noGrp="1"/>
          </p:cNvSpPr>
          <p:nvPr>
            <p:ph idx="1"/>
          </p:nvPr>
        </p:nvSpPr>
        <p:spPr>
          <a:xfrm>
            <a:off x="0" y="1066800"/>
            <a:ext cx="9144000" cy="5791200"/>
          </a:xfrm>
        </p:spPr>
        <p:txBody>
          <a:bodyPr>
            <a:normAutofit/>
          </a:bodyPr>
          <a:lstStyle/>
          <a:p>
            <a:pPr lvl="0"/>
            <a:r>
              <a:rPr lang="en-US" sz="3200" dirty="0" smtClean="0"/>
              <a:t>Congestion and overcrowding of sea vessels and containers.</a:t>
            </a:r>
          </a:p>
          <a:p>
            <a:pPr lvl="0"/>
            <a:r>
              <a:rPr lang="en-US" sz="3200" dirty="0" smtClean="0"/>
              <a:t>Occurrence of fog that tends to reduce on visibility.</a:t>
            </a:r>
          </a:p>
          <a:p>
            <a:pPr lvl="0"/>
            <a:r>
              <a:rPr lang="en-US" sz="3200" dirty="0" smtClean="0"/>
              <a:t>Silting of the waters since the harbour is located at the river mouths.</a:t>
            </a:r>
          </a:p>
          <a:p>
            <a:pPr lvl="0"/>
            <a:r>
              <a:rPr lang="en-US" sz="3200" dirty="0" smtClean="0"/>
              <a:t>Unexpected tidal changes.</a:t>
            </a:r>
            <a:endParaRPr lang="en-US" sz="3200" dirty="0"/>
          </a:p>
        </p:txBody>
      </p:sp>
    </p:spTree>
  </p:cSld>
  <p:clrMapOvr>
    <a:masterClrMapping/>
  </p:clrMapOvr>
  <p:transition>
    <p:cover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r>
              <a:rPr lang="en-US" b="1" dirty="0" smtClean="0"/>
              <a:t>Measures that have been taken to solve the problems of the port</a:t>
            </a:r>
            <a:endParaRPr lang="en-US" dirty="0"/>
          </a:p>
        </p:txBody>
      </p:sp>
      <p:sp>
        <p:nvSpPr>
          <p:cNvPr id="3" name="Content Placeholder 2"/>
          <p:cNvSpPr>
            <a:spLocks noGrp="1"/>
          </p:cNvSpPr>
          <p:nvPr>
            <p:ph idx="1"/>
          </p:nvPr>
        </p:nvSpPr>
        <p:spPr>
          <a:xfrm>
            <a:off x="0" y="1524000"/>
            <a:ext cx="9144000" cy="5334000"/>
          </a:xfrm>
        </p:spPr>
        <p:txBody>
          <a:bodyPr>
            <a:normAutofit/>
          </a:bodyPr>
          <a:lstStyle/>
          <a:p>
            <a:pPr lvl="0"/>
            <a:r>
              <a:rPr lang="en-US" sz="3200" dirty="0" smtClean="0"/>
              <a:t>Extension of dock facilities to create more space for maritime traffic.</a:t>
            </a:r>
          </a:p>
          <a:p>
            <a:pPr lvl="0"/>
            <a:r>
              <a:rPr lang="en-US" sz="3200" dirty="0" smtClean="0"/>
              <a:t>The regulation of the traffic to avoid overcrowding.</a:t>
            </a:r>
          </a:p>
          <a:p>
            <a:pPr lvl="0"/>
            <a:r>
              <a:rPr lang="en-US" sz="3200" dirty="0" smtClean="0"/>
              <a:t>The use of fog vision equipment and fog lights in order to avoid the possibilities of accidents.</a:t>
            </a:r>
          </a:p>
          <a:p>
            <a:pPr lvl="0"/>
            <a:r>
              <a:rPr lang="en-US" sz="3200" dirty="0" smtClean="0"/>
              <a:t>Dredging of the silt.</a:t>
            </a:r>
            <a:endParaRPr lang="en-US" sz="3200"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	</a:t>
            </a:r>
            <a:r>
              <a:rPr lang="en-US" b="1" dirty="0" smtClean="0"/>
              <a:t>THE PORT OF MOMBASA</a:t>
            </a:r>
            <a:endParaRPr lang="en-US" b="1" dirty="0"/>
          </a:p>
        </p:txBody>
      </p:sp>
      <p:sp>
        <p:nvSpPr>
          <p:cNvPr id="3" name="Content Placeholder 2"/>
          <p:cNvSpPr>
            <a:spLocks noGrp="1"/>
          </p:cNvSpPr>
          <p:nvPr>
            <p:ph idx="1"/>
          </p:nvPr>
        </p:nvSpPr>
        <p:spPr>
          <a:xfrm>
            <a:off x="0" y="1295400"/>
            <a:ext cx="9144000" cy="5562600"/>
          </a:xfrm>
        </p:spPr>
        <p:txBody>
          <a:bodyPr/>
          <a:lstStyle/>
          <a:p>
            <a:r>
              <a:rPr lang="en-US" sz="3200" dirty="0" smtClean="0"/>
              <a:t>Mombasa Port is located at the Kenyan coast of the Indian ocean. It is the largest and busiest port in East Africa.</a:t>
            </a:r>
          </a:p>
          <a:p>
            <a:r>
              <a:rPr lang="en-US" sz="3200" dirty="0" smtClean="0"/>
              <a:t>It is sited on a natural harbour.</a:t>
            </a:r>
          </a:p>
          <a:p>
            <a:r>
              <a:rPr lang="en-US" sz="3200" dirty="0" smtClean="0"/>
              <a:t>The main port city is sited on an Island i.e. Mombasa Island.</a:t>
            </a:r>
          </a:p>
          <a:p>
            <a:r>
              <a:rPr lang="en-US" sz="3200" dirty="0" smtClean="0"/>
              <a:t>Mombasa harbour is sheltered by the Nyali and Likoni headlands.</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Sketch map of New York showing the major features</a:t>
            </a:r>
            <a:endParaRPr lang="en-US" dirty="0"/>
          </a:p>
        </p:txBody>
      </p:sp>
      <p:pic>
        <p:nvPicPr>
          <p:cNvPr id="4" name="Content Placeholder 3" descr="Site map of New York.bmp"/>
          <p:cNvPicPr>
            <a:picLocks noGrp="1" noChangeAspect="1"/>
          </p:cNvPicPr>
          <p:nvPr>
            <p:ph idx="1"/>
          </p:nvPr>
        </p:nvPicPr>
        <p:blipFill>
          <a:blip r:embed="rId2" cstate="print">
            <a:lum bright="-10000" contrast="10000"/>
          </a:blip>
          <a:stretch>
            <a:fillRect/>
          </a:stretch>
        </p:blipFill>
        <p:spPr>
          <a:xfrm>
            <a:off x="762000" y="1814945"/>
            <a:ext cx="6934200" cy="5043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algn="ctr"/>
            <a:r>
              <a:rPr lang="en-US" dirty="0" smtClean="0"/>
              <a:t>Map of Mombasa</a:t>
            </a:r>
            <a:endParaRPr lang="en-US" dirty="0"/>
          </a:p>
        </p:txBody>
      </p:sp>
      <p:pic>
        <p:nvPicPr>
          <p:cNvPr id="1026" name="Picture 2"/>
          <p:cNvPicPr>
            <a:picLocks noGrp="1" noChangeAspect="1" noChangeArrowheads="1"/>
          </p:cNvPicPr>
          <p:nvPr>
            <p:ph idx="1"/>
          </p:nvPr>
        </p:nvPicPr>
        <p:blipFill>
          <a:blip r:embed="rId2" cstate="print"/>
          <a:srcRect l="30450" t="17145" r="19464" b="31380"/>
          <a:stretch>
            <a:fillRect/>
          </a:stretch>
        </p:blipFill>
        <p:spPr bwMode="auto">
          <a:xfrm>
            <a:off x="0" y="1447800"/>
            <a:ext cx="9114149" cy="54102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view of Mombasa.</a:t>
            </a:r>
            <a:endParaRPr lang="en-US" dirty="0"/>
          </a:p>
        </p:txBody>
      </p:sp>
      <p:pic>
        <p:nvPicPr>
          <p:cNvPr id="1026" name="Picture 2"/>
          <p:cNvPicPr>
            <a:picLocks noGrp="1" noChangeAspect="1" noChangeArrowheads="1"/>
          </p:cNvPicPr>
          <p:nvPr>
            <p:ph idx="1"/>
          </p:nvPr>
        </p:nvPicPr>
        <p:blipFill>
          <a:blip r:embed="rId2" cstate="print"/>
          <a:srcRect b="9750"/>
          <a:stretch>
            <a:fillRect/>
          </a:stretch>
        </p:blipFill>
        <p:spPr bwMode="auto">
          <a:xfrm>
            <a:off x="99561" y="1676400"/>
            <a:ext cx="8802131" cy="5197812"/>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smtClean="0"/>
              <a:t>Entrance to Mombasa harbour</a:t>
            </a:r>
            <a:endParaRPr lang="en-US" dirty="0"/>
          </a:p>
        </p:txBody>
      </p:sp>
      <p:pic>
        <p:nvPicPr>
          <p:cNvPr id="5" name="Content Placeholder 4" descr="Entrance to Harbour.jpg"/>
          <p:cNvPicPr>
            <a:picLocks noGrp="1" noChangeAspect="1"/>
          </p:cNvPicPr>
          <p:nvPr>
            <p:ph sz="half" idx="1"/>
          </p:nvPr>
        </p:nvPicPr>
        <p:blipFill>
          <a:blip r:embed="rId2" cstate="print"/>
          <a:stretch>
            <a:fillRect/>
          </a:stretch>
        </p:blipFill>
        <p:spPr>
          <a:xfrm>
            <a:off x="-1" y="2590800"/>
            <a:ext cx="4688073" cy="2971800"/>
          </a:xfrm>
        </p:spPr>
      </p:pic>
      <p:pic>
        <p:nvPicPr>
          <p:cNvPr id="6" name="Content Placeholder 5" descr="Entrance to Harbour1.jpg"/>
          <p:cNvPicPr>
            <a:picLocks noGrp="1" noChangeAspect="1"/>
          </p:cNvPicPr>
          <p:nvPr>
            <p:ph sz="half" idx="2"/>
          </p:nvPr>
        </p:nvPicPr>
        <p:blipFill>
          <a:blip r:embed="rId3" cstate="print"/>
          <a:stretch>
            <a:fillRect/>
          </a:stretch>
        </p:blipFill>
        <p:spPr>
          <a:xfrm>
            <a:off x="4680759" y="2568700"/>
            <a:ext cx="4463241" cy="2993900"/>
          </a:xfrm>
        </p:spPr>
      </p:pic>
    </p:spTree>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Docks at Mombasa harbour</a:t>
            </a:r>
            <a:endParaRPr lang="en-US" dirty="0"/>
          </a:p>
        </p:txBody>
      </p:sp>
      <p:pic>
        <p:nvPicPr>
          <p:cNvPr id="4" name="Content Placeholder 3" descr="Mombasa harbour.jpg"/>
          <p:cNvPicPr>
            <a:picLocks noGrp="1" noChangeAspect="1"/>
          </p:cNvPicPr>
          <p:nvPr>
            <p:ph idx="1"/>
          </p:nvPr>
        </p:nvPicPr>
        <p:blipFill>
          <a:blip r:embed="rId2" cstate="print"/>
          <a:stretch>
            <a:fillRect/>
          </a:stretch>
        </p:blipFill>
        <p:spPr>
          <a:xfrm>
            <a:off x="533400" y="1752600"/>
            <a:ext cx="8012171" cy="5086071"/>
          </a:xfrm>
        </p:spPr>
      </p:pic>
    </p:spTree>
  </p:cSld>
  <p:clrMapOvr>
    <a:masterClrMapping/>
  </p:clrMapOvr>
  <p:transition>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Offloading containers at Mombasa.</a:t>
            </a:r>
            <a:endParaRPr lang="en-US" dirty="0"/>
          </a:p>
        </p:txBody>
      </p:sp>
      <p:pic>
        <p:nvPicPr>
          <p:cNvPr id="4" name="Content Placeholder 3" descr="Offloading containers.jpg"/>
          <p:cNvPicPr>
            <a:picLocks noGrp="1" noChangeAspect="1"/>
          </p:cNvPicPr>
          <p:nvPr>
            <p:ph idx="1"/>
          </p:nvPr>
        </p:nvPicPr>
        <p:blipFill>
          <a:blip r:embed="rId2" cstate="print"/>
          <a:stretch>
            <a:fillRect/>
          </a:stretch>
        </p:blipFill>
        <p:spPr>
          <a:xfrm>
            <a:off x="1143000" y="1791469"/>
            <a:ext cx="6934200" cy="5066561"/>
          </a:xfr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r>
              <a:rPr lang="en-US" dirty="0" smtClean="0"/>
              <a:t>Container ship entering Mombasa harbour. </a:t>
            </a:r>
            <a:endParaRPr lang="en-US" dirty="0"/>
          </a:p>
        </p:txBody>
      </p:sp>
      <p:pic>
        <p:nvPicPr>
          <p:cNvPr id="4" name="Content Placeholder 3" descr="Container ship.jpg"/>
          <p:cNvPicPr>
            <a:picLocks noGrp="1" noChangeAspect="1"/>
          </p:cNvPicPr>
          <p:nvPr>
            <p:ph idx="1"/>
          </p:nvPr>
        </p:nvPicPr>
        <p:blipFill>
          <a:blip r:embed="rId2" cstate="print"/>
          <a:stretch>
            <a:fillRect/>
          </a:stretch>
        </p:blipFill>
        <p:spPr>
          <a:xfrm>
            <a:off x="1066799" y="1744208"/>
            <a:ext cx="7332257" cy="5113792"/>
          </a:xfrm>
        </p:spPr>
      </p:pic>
    </p:spTree>
  </p:cSld>
  <p:clrMapOvr>
    <a:masterClrMapping/>
  </p:clrMapOvr>
  <p:transition>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Likoni Ferry line across Mombasa harbour.</a:t>
            </a:r>
            <a:endParaRPr lang="en-US" dirty="0"/>
          </a:p>
        </p:txBody>
      </p:sp>
      <p:pic>
        <p:nvPicPr>
          <p:cNvPr id="4" name="Content Placeholder 3" descr="Likoni Ferry line.jpg"/>
          <p:cNvPicPr>
            <a:picLocks noGrp="1" noChangeAspect="1"/>
          </p:cNvPicPr>
          <p:nvPr>
            <p:ph idx="1"/>
          </p:nvPr>
        </p:nvPicPr>
        <p:blipFill>
          <a:blip r:embed="rId2" cstate="print"/>
          <a:stretch>
            <a:fillRect/>
          </a:stretch>
        </p:blipFill>
        <p:spPr>
          <a:xfrm>
            <a:off x="982941" y="1732682"/>
            <a:ext cx="7018059" cy="5134496"/>
          </a:xfrm>
        </p:spPr>
      </p:pic>
    </p:spTree>
  </p:cSld>
  <p:clrMapOvr>
    <a:masterClrMapping/>
  </p:clrMapOvr>
  <p:transition>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tide at Mombasa.</a:t>
            </a:r>
            <a:endParaRPr lang="en-US" dirty="0"/>
          </a:p>
        </p:txBody>
      </p:sp>
      <p:pic>
        <p:nvPicPr>
          <p:cNvPr id="4" name="Content Placeholder 3" descr="Low tide.jpg"/>
          <p:cNvPicPr>
            <a:picLocks noGrp="1" noChangeAspect="1"/>
          </p:cNvPicPr>
          <p:nvPr>
            <p:ph idx="1"/>
          </p:nvPr>
        </p:nvPicPr>
        <p:blipFill>
          <a:blip r:embed="rId2" cstate="print"/>
          <a:stretch>
            <a:fillRect/>
          </a:stretch>
        </p:blipFill>
        <p:spPr>
          <a:xfrm>
            <a:off x="152400" y="1709127"/>
            <a:ext cx="8763000" cy="5120825"/>
          </a:xfrm>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Mombasa City.</a:t>
            </a:r>
            <a:endParaRPr lang="en-US" dirty="0"/>
          </a:p>
        </p:txBody>
      </p:sp>
      <p:pic>
        <p:nvPicPr>
          <p:cNvPr id="5" name="Content Placeholder 4" descr="Mombasa city.jpg"/>
          <p:cNvPicPr>
            <a:picLocks noGrp="1" noChangeAspect="1"/>
          </p:cNvPicPr>
          <p:nvPr>
            <p:ph sz="half" idx="1"/>
          </p:nvPr>
        </p:nvPicPr>
        <p:blipFill>
          <a:blip r:embed="rId2" cstate="print"/>
          <a:stretch>
            <a:fillRect/>
          </a:stretch>
        </p:blipFill>
        <p:spPr>
          <a:xfrm>
            <a:off x="0" y="2238533"/>
            <a:ext cx="4495800" cy="3447935"/>
          </a:xfrm>
        </p:spPr>
      </p:pic>
      <p:pic>
        <p:nvPicPr>
          <p:cNvPr id="6" name="Content Placeholder 5" descr="Mombasa city1.jpg"/>
          <p:cNvPicPr>
            <a:picLocks noGrp="1" noChangeAspect="1"/>
          </p:cNvPicPr>
          <p:nvPr>
            <p:ph sz="half" idx="2"/>
          </p:nvPr>
        </p:nvPicPr>
        <p:blipFill>
          <a:blip r:embed="rId3" cstate="print"/>
          <a:stretch>
            <a:fillRect/>
          </a:stretch>
        </p:blipFill>
        <p:spPr>
          <a:xfrm>
            <a:off x="4537098" y="2228624"/>
            <a:ext cx="4606902" cy="3486375"/>
          </a:xfrm>
        </p:spPr>
      </p:pic>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images of Mombasa city</a:t>
            </a:r>
            <a:endParaRPr lang="en-US" dirty="0"/>
          </a:p>
        </p:txBody>
      </p:sp>
      <p:pic>
        <p:nvPicPr>
          <p:cNvPr id="5" name="Content Placeholder 4" descr="Mombasa city2.jpg"/>
          <p:cNvPicPr>
            <a:picLocks noGrp="1" noChangeAspect="1"/>
          </p:cNvPicPr>
          <p:nvPr>
            <p:ph sz="half" idx="1"/>
          </p:nvPr>
        </p:nvPicPr>
        <p:blipFill>
          <a:blip r:embed="rId2" cstate="print"/>
          <a:stretch>
            <a:fillRect/>
          </a:stretch>
        </p:blipFill>
        <p:spPr>
          <a:xfrm>
            <a:off x="-1" y="2438400"/>
            <a:ext cx="4555249" cy="3200400"/>
          </a:xfrm>
        </p:spPr>
      </p:pic>
      <p:pic>
        <p:nvPicPr>
          <p:cNvPr id="6" name="Content Placeholder 5" descr="Mombasa city3.jpg"/>
          <p:cNvPicPr>
            <a:picLocks noGrp="1" noChangeAspect="1"/>
          </p:cNvPicPr>
          <p:nvPr>
            <p:ph sz="half" idx="2"/>
          </p:nvPr>
        </p:nvPicPr>
        <p:blipFill>
          <a:blip r:embed="rId3" cstate="print"/>
          <a:stretch>
            <a:fillRect/>
          </a:stretch>
        </p:blipFill>
        <p:spPr>
          <a:xfrm>
            <a:off x="4648200" y="2395650"/>
            <a:ext cx="4267200" cy="3307167"/>
          </a:xfrm>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pPr algn="ctr"/>
            <a:r>
              <a:rPr lang="en-US" b="1" dirty="0"/>
              <a:t>The site and relief of New York metropolitan area</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3600" dirty="0"/>
              <a:t>The area is sited at the coast and on a number of Islands separated by rivers and bays. </a:t>
            </a:r>
            <a:endParaRPr lang="en-US" sz="3600" dirty="0" smtClean="0"/>
          </a:p>
          <a:p>
            <a:r>
              <a:rPr lang="en-US" sz="3600" dirty="0" smtClean="0"/>
              <a:t>The </a:t>
            </a:r>
            <a:r>
              <a:rPr lang="en-US" sz="3600" dirty="0"/>
              <a:t>relief is generally flat or gently undulating</a:t>
            </a:r>
            <a:r>
              <a:rPr lang="en-US" sz="3600" dirty="0" smtClean="0"/>
              <a:t>.</a:t>
            </a:r>
          </a:p>
          <a:p>
            <a:r>
              <a:rPr lang="en-US" sz="3600" dirty="0" smtClean="0"/>
              <a:t> </a:t>
            </a:r>
            <a:r>
              <a:rPr lang="en-US" sz="3600" dirty="0"/>
              <a:t>The average height of land is 40 metres above sea level</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r>
              <a:rPr lang="en-US" b="1" dirty="0" smtClean="0"/>
              <a:t>Comparison between New York port and the port of </a:t>
            </a:r>
            <a:r>
              <a:rPr lang="en-US" b="1" dirty="0" smtClean="0"/>
              <a:t>Mombasa</a:t>
            </a:r>
            <a:endParaRPr lang="en-US" dirty="0"/>
          </a:p>
        </p:txBody>
      </p:sp>
      <p:sp>
        <p:nvSpPr>
          <p:cNvPr id="3" name="Content Placeholder 2"/>
          <p:cNvSpPr>
            <a:spLocks noGrp="1"/>
          </p:cNvSpPr>
          <p:nvPr>
            <p:ph idx="1"/>
          </p:nvPr>
        </p:nvSpPr>
        <p:spPr>
          <a:xfrm>
            <a:off x="0" y="1752600"/>
            <a:ext cx="9144000" cy="5105400"/>
          </a:xfrm>
        </p:spPr>
        <p:txBody>
          <a:bodyPr>
            <a:normAutofit/>
          </a:bodyPr>
          <a:lstStyle/>
          <a:p>
            <a:pPr>
              <a:buNone/>
            </a:pPr>
            <a:r>
              <a:rPr lang="en-US" sz="3200" b="1" dirty="0" smtClean="0"/>
              <a:t>Similarities between the two harbours</a:t>
            </a:r>
          </a:p>
          <a:p>
            <a:pPr lvl="0"/>
            <a:r>
              <a:rPr lang="en-US" sz="3200" dirty="0" smtClean="0"/>
              <a:t>Both have deep waters.</a:t>
            </a:r>
          </a:p>
          <a:p>
            <a:pPr lvl="0"/>
            <a:r>
              <a:rPr lang="en-US" sz="3200" dirty="0" smtClean="0"/>
              <a:t>Both have low tidal range.</a:t>
            </a:r>
          </a:p>
          <a:p>
            <a:pPr lvl="0"/>
            <a:r>
              <a:rPr lang="en-US" sz="3200" dirty="0" smtClean="0"/>
              <a:t>Both have ice free conditions.</a:t>
            </a:r>
          </a:p>
          <a:p>
            <a:pPr lvl="0"/>
            <a:r>
              <a:rPr lang="en-US" sz="3200" dirty="0" smtClean="0"/>
              <a:t>The harbour of Mombasa is sheltered by the headlands of Likoni and Nyali, i.e. both harbours have sheltered waters.</a:t>
            </a:r>
          </a:p>
          <a:p>
            <a:pPr>
              <a:buNone/>
            </a:pPr>
            <a:endParaRPr lang="en-US" dirty="0" smtClean="0"/>
          </a:p>
          <a:p>
            <a:pPr>
              <a:buNone/>
            </a:pPr>
            <a:endParaRPr lang="en-US" dirty="0"/>
          </a:p>
        </p:txBody>
      </p:sp>
    </p:spTree>
  </p:cSld>
  <p:clrMapOvr>
    <a:masterClrMapping/>
  </p:clrMapOvr>
  <p:transition>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pPr lvl="0"/>
            <a:r>
              <a:rPr lang="en-US" sz="3200" dirty="0" smtClean="0"/>
              <a:t>The entrance to both harbours is free from rocks or small islands.</a:t>
            </a:r>
          </a:p>
          <a:p>
            <a:pPr lvl="0"/>
            <a:r>
              <a:rPr lang="en-US" sz="3200" dirty="0" smtClean="0"/>
              <a:t>Both harbours have hard rocks on which to construct dock yards on a firm foundation.</a:t>
            </a:r>
          </a:p>
          <a:p>
            <a:pPr lvl="0"/>
            <a:r>
              <a:rPr lang="en-US" sz="3200" dirty="0" smtClean="0"/>
              <a:t>The main port or urban centre in both harbours is sited on an island. In New York it is the Manhattan and in Mombasa it is Mombasa Island.</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dirty="0" smtClean="0"/>
              <a:t>Differences between the two harbours</a:t>
            </a:r>
            <a:endParaRPr lang="en-US" dirty="0"/>
          </a:p>
        </p:txBody>
      </p:sp>
      <p:sp>
        <p:nvSpPr>
          <p:cNvPr id="3" name="Content Placeholder 2"/>
          <p:cNvSpPr>
            <a:spLocks noGrp="1"/>
          </p:cNvSpPr>
          <p:nvPr>
            <p:ph idx="1"/>
          </p:nvPr>
        </p:nvSpPr>
        <p:spPr>
          <a:xfrm>
            <a:off x="0" y="1143000"/>
            <a:ext cx="9144000" cy="5715000"/>
          </a:xfrm>
        </p:spPr>
        <p:txBody>
          <a:bodyPr/>
          <a:lstStyle/>
          <a:p>
            <a:pPr lvl="0"/>
            <a:r>
              <a:rPr lang="en-US" sz="3200" dirty="0" smtClean="0"/>
              <a:t>New York port is much bigger than Mombasa port.</a:t>
            </a:r>
          </a:p>
          <a:p>
            <a:pPr lvl="0"/>
            <a:r>
              <a:rPr lang="en-US" sz="3200" dirty="0" smtClean="0"/>
              <a:t>New York port is more technologically advanced than port Mombasa.</a:t>
            </a:r>
          </a:p>
          <a:p>
            <a:pPr lvl="0"/>
            <a:r>
              <a:rPr lang="en-US" sz="3200" dirty="0" smtClean="0"/>
              <a:t>The port of New York is affected by fog. Mombasa is seldom affected by fog.</a:t>
            </a:r>
          </a:p>
          <a:p>
            <a:pPr lvl="0"/>
            <a:r>
              <a:rPr lang="en-US" sz="3200" dirty="0" smtClean="0"/>
              <a:t>Temperature experienced in Mombasa port is much higher than that in New York. </a:t>
            </a:r>
          </a:p>
          <a:p>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b="1" dirty="0" smtClean="0"/>
              <a:t>INDUSTRIAL DEVELOPMENT IN NEW YORK METROPOLITAN AREA</a:t>
            </a:r>
            <a:endParaRPr lang="en-US" dirty="0"/>
          </a:p>
        </p:txBody>
      </p:sp>
      <p:sp>
        <p:nvSpPr>
          <p:cNvPr id="3" name="Content Placeholder 2"/>
          <p:cNvSpPr>
            <a:spLocks noGrp="1"/>
          </p:cNvSpPr>
          <p:nvPr>
            <p:ph idx="1"/>
          </p:nvPr>
        </p:nvSpPr>
        <p:spPr>
          <a:xfrm>
            <a:off x="457200" y="1219200"/>
            <a:ext cx="8458200" cy="5105400"/>
          </a:xfrm>
        </p:spPr>
        <p:txBody>
          <a:bodyPr>
            <a:normAutofit/>
          </a:bodyPr>
          <a:lstStyle/>
          <a:p>
            <a:pPr>
              <a:buNone/>
            </a:pPr>
            <a:r>
              <a:rPr lang="en-US" sz="4000" dirty="0" smtClean="0"/>
              <a:t>Types of industry in New York metropolitan area;</a:t>
            </a:r>
          </a:p>
          <a:p>
            <a:pPr marL="742950" lvl="0" indent="-742950">
              <a:buFont typeface="+mj-lt"/>
              <a:buAutoNum type="arabicPeriod"/>
            </a:pPr>
            <a:r>
              <a:rPr lang="en-US" sz="4000" dirty="0" smtClean="0"/>
              <a:t>The clothing and textile industry.</a:t>
            </a:r>
          </a:p>
          <a:p>
            <a:pPr marL="742950" lvl="0" indent="-742950">
              <a:buFont typeface="+mj-lt"/>
              <a:buAutoNum type="arabicPeriod"/>
            </a:pPr>
            <a:r>
              <a:rPr lang="en-US" sz="4000" dirty="0" smtClean="0"/>
              <a:t>Food processing industry.</a:t>
            </a:r>
          </a:p>
          <a:p>
            <a:pPr marL="742950" lvl="0" indent="-742950">
              <a:buFont typeface="+mj-lt"/>
              <a:buAutoNum type="arabicPeriod"/>
            </a:pPr>
            <a:r>
              <a:rPr lang="en-US" sz="4000" dirty="0" smtClean="0"/>
              <a:t>Oil refinery industry.</a:t>
            </a:r>
          </a:p>
          <a:p>
            <a:pPr marL="742950" lvl="0" indent="-742950">
              <a:buFont typeface="+mj-lt"/>
              <a:buAutoNum type="arabicPeriod"/>
            </a:pPr>
            <a:r>
              <a:rPr lang="en-US" sz="4000" dirty="0" smtClean="0"/>
              <a:t>Printing and publishing industry.</a:t>
            </a:r>
          </a:p>
          <a:p>
            <a:pPr marL="742950" lvl="0" indent="-742950">
              <a:buFont typeface="+mj-lt"/>
              <a:buAutoNum type="arabicPeriod"/>
            </a:pPr>
            <a:r>
              <a:rPr lang="en-US" sz="4000" dirty="0" smtClean="0"/>
              <a:t>Petro-chemical industries.</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normAutofit fontScale="90000"/>
          </a:bodyPr>
          <a:lstStyle/>
          <a:p>
            <a:r>
              <a:rPr lang="en-US" b="1" dirty="0" smtClean="0"/>
              <a:t>Factors that have favoured industrial development in New York</a:t>
            </a:r>
            <a:endParaRPr lang="en-US" dirty="0"/>
          </a:p>
        </p:txBody>
      </p:sp>
      <p:sp>
        <p:nvSpPr>
          <p:cNvPr id="3" name="Content Placeholder 2"/>
          <p:cNvSpPr>
            <a:spLocks noGrp="1"/>
          </p:cNvSpPr>
          <p:nvPr>
            <p:ph idx="1"/>
          </p:nvPr>
        </p:nvSpPr>
        <p:spPr>
          <a:xfrm>
            <a:off x="152400" y="1828800"/>
            <a:ext cx="8839200" cy="5029200"/>
          </a:xfrm>
        </p:spPr>
        <p:txBody>
          <a:bodyPr>
            <a:normAutofit/>
          </a:bodyPr>
          <a:lstStyle/>
          <a:p>
            <a:pPr marL="514350" lvl="0" indent="-514350">
              <a:buFont typeface="+mj-lt"/>
              <a:buAutoNum type="alphaLcParenR"/>
            </a:pPr>
            <a:r>
              <a:rPr lang="en-US" dirty="0" smtClean="0"/>
              <a:t>Easy transport and communication for the raw materials and products.</a:t>
            </a:r>
          </a:p>
          <a:p>
            <a:pPr marL="514350" lvl="0" indent="-514350">
              <a:buFont typeface="+mj-lt"/>
              <a:buAutoNum type="alphaLcParenR"/>
            </a:pPr>
            <a:r>
              <a:rPr lang="en-US" dirty="0" smtClean="0"/>
              <a:t>There is available skilled labour or high level of manpower.</a:t>
            </a:r>
          </a:p>
          <a:p>
            <a:pPr marL="514350" lvl="0" indent="-514350">
              <a:buFont typeface="+mj-lt"/>
              <a:buAutoNum type="alphaLcParenR"/>
            </a:pPr>
            <a:r>
              <a:rPr lang="en-US" dirty="0" smtClean="0"/>
              <a:t>Available capital and easy access to financial resources.</a:t>
            </a:r>
          </a:p>
          <a:p>
            <a:pPr marL="514350" lvl="0" indent="-514350">
              <a:buFont typeface="+mj-lt"/>
              <a:buAutoNum type="alphaLcParenR"/>
            </a:pPr>
            <a:r>
              <a:rPr lang="en-US" dirty="0" smtClean="0"/>
              <a:t>Availability of advanced technology.</a:t>
            </a:r>
          </a:p>
          <a:p>
            <a:pPr marL="514350" lvl="0" indent="-514350">
              <a:buFont typeface="+mj-lt"/>
              <a:buAutoNum type="alphaLcParenR"/>
            </a:pPr>
            <a:r>
              <a:rPr lang="en-US" dirty="0" smtClean="0"/>
              <a:t>Available market for the products both internally and externally.</a:t>
            </a:r>
          </a:p>
          <a:p>
            <a:pPr marL="514350" lvl="0" indent="-514350">
              <a:buFont typeface="+mj-lt"/>
              <a:buAutoNum type="alphaLcParenR"/>
            </a:pPr>
            <a:r>
              <a:rPr lang="en-US" dirty="0" smtClean="0"/>
              <a:t>Availability of power for running machinery.</a:t>
            </a:r>
          </a:p>
          <a:p>
            <a:pPr marL="514350" lvl="0" indent="-514350">
              <a:buFont typeface="+mj-lt"/>
              <a:buAutoNum type="alphaLcParenR"/>
            </a:pPr>
            <a:r>
              <a:rPr lang="en-US" dirty="0" smtClean="0"/>
              <a:t>Easy access to raw materials.</a:t>
            </a:r>
          </a:p>
          <a:p>
            <a:pPr marL="514350" lvl="0" indent="-514350">
              <a:buFont typeface="+mj-lt"/>
              <a:buAutoNum type="alphaLcParenR"/>
            </a:pPr>
            <a:r>
              <a:rPr lang="en-US" dirty="0" smtClean="0"/>
              <a:t>Available water as an input and a coolant.</a:t>
            </a:r>
            <a:endParaRPr lang="en-US" dirty="0"/>
          </a:p>
        </p:txBody>
      </p:sp>
    </p:spTree>
  </p:cSld>
  <p:clrMapOvr>
    <a:masterClrMapping/>
  </p:clrMapOvr>
  <p:transition>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Problems of Industrialisation in New York</a:t>
            </a:r>
            <a:endParaRPr lang="en-US" dirty="0"/>
          </a:p>
        </p:txBody>
      </p:sp>
      <p:sp>
        <p:nvSpPr>
          <p:cNvPr id="3" name="Content Placeholder 2"/>
          <p:cNvSpPr>
            <a:spLocks noGrp="1"/>
          </p:cNvSpPr>
          <p:nvPr>
            <p:ph idx="1"/>
          </p:nvPr>
        </p:nvSpPr>
        <p:spPr>
          <a:xfrm>
            <a:off x="152400" y="1143000"/>
            <a:ext cx="8839200" cy="5715000"/>
          </a:xfrm>
        </p:spPr>
        <p:txBody>
          <a:bodyPr>
            <a:normAutofit/>
          </a:bodyPr>
          <a:lstStyle/>
          <a:p>
            <a:pPr marL="514350" lvl="0" indent="-514350">
              <a:buFont typeface="+mj-lt"/>
              <a:buAutoNum type="arabicPeriod"/>
            </a:pPr>
            <a:r>
              <a:rPr lang="en-US" sz="2800" dirty="0" smtClean="0"/>
              <a:t>Limited space for further expansion.</a:t>
            </a:r>
          </a:p>
          <a:p>
            <a:pPr marL="514350" lvl="0" indent="-514350">
              <a:buFont typeface="+mj-lt"/>
              <a:buAutoNum type="arabicPeriod"/>
            </a:pPr>
            <a:r>
              <a:rPr lang="en-US" sz="2800" dirty="0" smtClean="0"/>
              <a:t>Pollution of air, land and water by industrial waste.</a:t>
            </a:r>
          </a:p>
          <a:p>
            <a:pPr marL="514350" lvl="0" indent="-514350">
              <a:buFont typeface="+mj-lt"/>
              <a:buAutoNum type="arabicPeriod"/>
            </a:pPr>
            <a:r>
              <a:rPr lang="en-US" sz="2800" dirty="0" smtClean="0"/>
              <a:t>Competition for inputs by industries.</a:t>
            </a:r>
          </a:p>
          <a:p>
            <a:pPr marL="514350" lvl="0" indent="-514350">
              <a:buFont typeface="+mj-lt"/>
              <a:buAutoNum type="arabicPeriod"/>
            </a:pPr>
            <a:r>
              <a:rPr lang="en-US" sz="2800" dirty="0" smtClean="0"/>
              <a:t>Competition for the market by industries.</a:t>
            </a:r>
          </a:p>
          <a:p>
            <a:pPr marL="514350" lvl="0" indent="-514350">
              <a:buFont typeface="+mj-lt"/>
              <a:buAutoNum type="arabicPeriod"/>
            </a:pPr>
            <a:r>
              <a:rPr lang="en-US" sz="2800" dirty="0" smtClean="0"/>
              <a:t>The advanced capital intensive techniques or the automation of production has displaced labour leading to unemployment.</a:t>
            </a:r>
          </a:p>
          <a:p>
            <a:pPr marL="514350" lvl="0" indent="-514350">
              <a:buFont typeface="+mj-lt"/>
              <a:buAutoNum type="arabicPeriod"/>
            </a:pPr>
            <a:r>
              <a:rPr lang="en-US" sz="2800" dirty="0" smtClean="0"/>
              <a:t>Strict government policies against pollution of the environment has made the industries to incur costs or high expenses in order to treat waste and do research in or adapt environmentally friendly techniques.</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Measures taken to minimise the problems</a:t>
            </a:r>
            <a:endParaRPr lang="en-US" dirty="0"/>
          </a:p>
        </p:txBody>
      </p:sp>
      <p:sp>
        <p:nvSpPr>
          <p:cNvPr id="3" name="Content Placeholder 2"/>
          <p:cNvSpPr>
            <a:spLocks noGrp="1"/>
          </p:cNvSpPr>
          <p:nvPr>
            <p:ph idx="1"/>
          </p:nvPr>
        </p:nvSpPr>
        <p:spPr>
          <a:xfrm>
            <a:off x="152400" y="1143000"/>
            <a:ext cx="8839200" cy="5562600"/>
          </a:xfrm>
        </p:spPr>
        <p:txBody>
          <a:bodyPr>
            <a:normAutofit lnSpcReduction="10000"/>
          </a:bodyPr>
          <a:lstStyle/>
          <a:p>
            <a:pPr marL="571500" lvl="0" indent="-571500">
              <a:buFont typeface="+mj-lt"/>
              <a:buAutoNum type="romanLcPeriod"/>
            </a:pPr>
            <a:r>
              <a:rPr lang="en-US" sz="2800" dirty="0" smtClean="0"/>
              <a:t>Reclamation of the marshlands to create more land for industrial use.</a:t>
            </a:r>
          </a:p>
          <a:p>
            <a:pPr marL="571500" lvl="0" indent="-571500">
              <a:buFont typeface="+mj-lt"/>
              <a:buAutoNum type="romanLcPeriod"/>
            </a:pPr>
            <a:r>
              <a:rPr lang="en-US" sz="2800" dirty="0" smtClean="0"/>
              <a:t>Treatment of industrial waste before disposal.</a:t>
            </a:r>
          </a:p>
          <a:p>
            <a:pPr marL="571500" lvl="0" indent="-571500">
              <a:buFont typeface="+mj-lt"/>
              <a:buAutoNum type="romanLcPeriod"/>
            </a:pPr>
            <a:r>
              <a:rPr lang="en-US" sz="2800" dirty="0" smtClean="0"/>
              <a:t>Seeking alternative sources of inputs or raw materials for investment.</a:t>
            </a:r>
          </a:p>
          <a:p>
            <a:pPr marL="571500" lvl="0" indent="-571500">
              <a:buFont typeface="+mj-lt"/>
              <a:buAutoNum type="romanLcPeriod"/>
            </a:pPr>
            <a:r>
              <a:rPr lang="en-US" sz="2800" dirty="0" smtClean="0"/>
              <a:t>The payment of unemployment benefit to labour that has been displaced or rendered unemployed.</a:t>
            </a:r>
          </a:p>
          <a:p>
            <a:pPr marL="571500" lvl="0" indent="-571500">
              <a:buFont typeface="+mj-lt"/>
              <a:buAutoNum type="romanLcPeriod"/>
            </a:pPr>
            <a:r>
              <a:rPr lang="en-US" sz="2800" dirty="0" smtClean="0"/>
              <a:t>Intensive domestic and international advertising and market research to create more or new markets for the industrial products.</a:t>
            </a:r>
          </a:p>
          <a:p>
            <a:pPr marL="571500" lvl="0" indent="-571500">
              <a:buFont typeface="+mj-lt"/>
              <a:buAutoNum type="romanLcPeriod"/>
            </a:pPr>
            <a:r>
              <a:rPr lang="en-US" sz="2800" dirty="0" smtClean="0"/>
              <a:t>The adoption of environmentally friendly methods of production i.e. through research to avoid the costs of purifying the environment.</a:t>
            </a:r>
          </a:p>
          <a:p>
            <a:pPr>
              <a:buNone/>
            </a:pPr>
            <a:endParaRPr lang="en-US" dirty="0"/>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Effects of Industrialisation on the environment of New York</a:t>
            </a:r>
            <a:endParaRPr lang="en-US" dirty="0"/>
          </a:p>
        </p:txBody>
      </p:sp>
      <p:sp>
        <p:nvSpPr>
          <p:cNvPr id="3" name="Content Placeholder 2"/>
          <p:cNvSpPr>
            <a:spLocks noGrp="1"/>
          </p:cNvSpPr>
          <p:nvPr>
            <p:ph idx="1"/>
          </p:nvPr>
        </p:nvSpPr>
        <p:spPr>
          <a:xfrm>
            <a:off x="152400" y="1371600"/>
            <a:ext cx="8839200" cy="5486400"/>
          </a:xfrm>
        </p:spPr>
        <p:txBody>
          <a:bodyPr/>
          <a:lstStyle/>
          <a:p>
            <a:pPr marL="514350" lvl="0" indent="-514350">
              <a:buFont typeface="+mj-lt"/>
              <a:buAutoNum type="alphaLcParenR"/>
            </a:pPr>
            <a:r>
              <a:rPr lang="en-US" sz="2800" dirty="0" smtClean="0"/>
              <a:t>It has led to the reclamation of the marshlands and hence environmental degradation.</a:t>
            </a:r>
          </a:p>
          <a:p>
            <a:pPr marL="514350" lvl="0" indent="-514350">
              <a:buFont typeface="+mj-lt"/>
              <a:buAutoNum type="alphaLcParenR"/>
            </a:pPr>
            <a:r>
              <a:rPr lang="en-US" sz="2800" dirty="0" smtClean="0"/>
              <a:t>There has been destruction of the natural vegetation in the process of creating land for industrial use.</a:t>
            </a:r>
          </a:p>
          <a:p>
            <a:pPr marL="514350" lvl="0" indent="-514350">
              <a:buFont typeface="+mj-lt"/>
              <a:buAutoNum type="alphaLcParenR"/>
            </a:pPr>
            <a:r>
              <a:rPr lang="en-US" sz="2800" dirty="0" smtClean="0"/>
              <a:t>There has been industrial air and water pollution.</a:t>
            </a:r>
          </a:p>
          <a:p>
            <a:pPr marL="514350" lvl="0" indent="-514350">
              <a:buFont typeface="+mj-lt"/>
              <a:buAutoNum type="alphaLcParenR"/>
            </a:pPr>
            <a:r>
              <a:rPr lang="en-US" sz="2800" dirty="0" smtClean="0"/>
              <a:t>A lot of noise has been generated by the industries i.e. noise pollution (sonic pollution).</a:t>
            </a:r>
          </a:p>
          <a:p>
            <a:pPr marL="514350" lvl="0" indent="-514350">
              <a:buFont typeface="+mj-lt"/>
              <a:buAutoNum type="alphaLcParenR"/>
            </a:pPr>
            <a:r>
              <a:rPr lang="en-US" sz="2800" dirty="0" smtClean="0"/>
              <a:t>The environment has become more and more artificial with industrial expansion.</a:t>
            </a:r>
          </a:p>
          <a:p>
            <a:pPr>
              <a:buNone/>
            </a:pPr>
            <a:endParaRPr lang="en-US" dirty="0"/>
          </a:p>
        </p:txBody>
      </p:sp>
    </p:spTree>
  </p:cSld>
  <p:clrMapOvr>
    <a:masterClrMapping/>
  </p:clrMapOvr>
  <p:transition>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Problems affecting New York Metropolitan area.</a:t>
            </a:r>
            <a:endParaRPr lang="en-US" dirty="0"/>
          </a:p>
        </p:txBody>
      </p:sp>
      <p:sp>
        <p:nvSpPr>
          <p:cNvPr id="3" name="Content Placeholder 2"/>
          <p:cNvSpPr>
            <a:spLocks noGrp="1"/>
          </p:cNvSpPr>
          <p:nvPr>
            <p:ph idx="1"/>
          </p:nvPr>
        </p:nvSpPr>
        <p:spPr>
          <a:xfrm>
            <a:off x="152400" y="1219200"/>
            <a:ext cx="8839200" cy="5486400"/>
          </a:xfrm>
        </p:spPr>
        <p:txBody>
          <a:bodyPr>
            <a:normAutofit lnSpcReduction="10000"/>
          </a:bodyPr>
          <a:lstStyle/>
          <a:p>
            <a:r>
              <a:rPr lang="en-US" dirty="0" smtClean="0"/>
              <a:t>Pollution.</a:t>
            </a:r>
          </a:p>
          <a:p>
            <a:r>
              <a:rPr lang="en-US" dirty="0" smtClean="0"/>
              <a:t>Traffic congestion.</a:t>
            </a:r>
          </a:p>
          <a:p>
            <a:r>
              <a:rPr lang="en-US" dirty="0" smtClean="0"/>
              <a:t>Growth of slums.</a:t>
            </a:r>
          </a:p>
          <a:p>
            <a:r>
              <a:rPr lang="en-US" dirty="0" smtClean="0"/>
              <a:t>High crime rate and indiscipline.</a:t>
            </a:r>
          </a:p>
          <a:p>
            <a:r>
              <a:rPr lang="en-US" dirty="0" smtClean="0"/>
              <a:t>Unemployment.</a:t>
            </a:r>
          </a:p>
          <a:p>
            <a:r>
              <a:rPr lang="en-US" dirty="0" smtClean="0"/>
              <a:t>Overcrowding and strain of public utilities or social services.</a:t>
            </a:r>
          </a:p>
          <a:p>
            <a:r>
              <a:rPr lang="en-US" dirty="0" smtClean="0"/>
              <a:t>Racist tendencies.</a:t>
            </a:r>
          </a:p>
          <a:p>
            <a:r>
              <a:rPr lang="en-US" dirty="0" smtClean="0"/>
              <a:t>Limited space for further expansion.</a:t>
            </a:r>
          </a:p>
          <a:p>
            <a:r>
              <a:rPr lang="en-US" dirty="0" smtClean="0"/>
              <a:t>Threat of terrorism.</a:t>
            </a:r>
          </a:p>
          <a:p>
            <a:r>
              <a:rPr lang="en-US" dirty="0" smtClean="0"/>
              <a:t>Noise.</a:t>
            </a:r>
          </a:p>
          <a:p>
            <a:r>
              <a:rPr lang="en-US" dirty="0" smtClean="0"/>
              <a:t>Fog.</a:t>
            </a:r>
          </a:p>
          <a:p>
            <a:pPr>
              <a:buNone/>
            </a:pPr>
            <a:endParaRPr lang="en-US" dirty="0"/>
          </a:p>
        </p:txBody>
      </p:sp>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Traffic congestion in Broadway New York city.</a:t>
            </a:r>
            <a:endParaRPr lang="en-US" dirty="0"/>
          </a:p>
        </p:txBody>
      </p:sp>
      <p:pic>
        <p:nvPicPr>
          <p:cNvPr id="2050" name="Picture 2"/>
          <p:cNvPicPr>
            <a:picLocks noGrp="1" noChangeAspect="1" noChangeArrowheads="1"/>
          </p:cNvPicPr>
          <p:nvPr>
            <p:ph idx="1"/>
          </p:nvPr>
        </p:nvPicPr>
        <p:blipFill>
          <a:blip r:embed="rId2" cstate="print"/>
          <a:srcRect t="1963" b="5421"/>
          <a:stretch>
            <a:fillRect/>
          </a:stretch>
        </p:blipFill>
        <p:spPr bwMode="auto">
          <a:xfrm>
            <a:off x="344781" y="1066800"/>
            <a:ext cx="8490657" cy="575514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b="1" dirty="0"/>
              <a:t>The drainage features of New York metropolitan area.</a:t>
            </a:r>
            <a:endParaRPr lang="en-US" dirty="0"/>
          </a:p>
        </p:txBody>
      </p:sp>
      <p:sp>
        <p:nvSpPr>
          <p:cNvPr id="3" name="Content Placeholder 2"/>
          <p:cNvSpPr>
            <a:spLocks noGrp="1"/>
          </p:cNvSpPr>
          <p:nvPr>
            <p:ph idx="1"/>
          </p:nvPr>
        </p:nvSpPr>
        <p:spPr>
          <a:xfrm>
            <a:off x="0" y="1600200"/>
            <a:ext cx="9144000" cy="5257800"/>
          </a:xfrm>
        </p:spPr>
        <p:txBody>
          <a:bodyPr/>
          <a:lstStyle/>
          <a:p>
            <a:r>
              <a:rPr lang="en-US" sz="3200" dirty="0"/>
              <a:t>The major rivers include Hudson River, East River, Harlem River, river Arthur kill, river Passaic and river Hackensack. </a:t>
            </a:r>
            <a:endParaRPr lang="en-US" sz="3200" dirty="0" smtClean="0"/>
          </a:p>
          <a:p>
            <a:r>
              <a:rPr lang="en-US" sz="3200" dirty="0"/>
              <a:t>The bays include Upper bay, Lower bay, Newark bay and Jamaica bay. </a:t>
            </a:r>
            <a:endParaRPr lang="en-US" sz="3200" dirty="0" smtClean="0"/>
          </a:p>
          <a:p>
            <a:r>
              <a:rPr lang="en-US" sz="3200" dirty="0"/>
              <a:t>other water bodies include the Atlantic Ocean and the Long Island sound.</a:t>
            </a:r>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The tenement slums in Harlem</a:t>
            </a:r>
            <a:endParaRPr lang="en-US" dirty="0"/>
          </a:p>
        </p:txBody>
      </p:sp>
      <p:pic>
        <p:nvPicPr>
          <p:cNvPr id="1026" name="Picture 2"/>
          <p:cNvPicPr>
            <a:picLocks noGrp="1" noChangeAspect="1" noChangeArrowheads="1"/>
          </p:cNvPicPr>
          <p:nvPr>
            <p:ph idx="1"/>
          </p:nvPr>
        </p:nvPicPr>
        <p:blipFill>
          <a:blip r:embed="rId2" cstate="print"/>
          <a:srcRect b="4086"/>
          <a:stretch>
            <a:fillRect/>
          </a:stretch>
        </p:blipFill>
        <p:spPr bwMode="auto">
          <a:xfrm>
            <a:off x="-20938" y="762000"/>
            <a:ext cx="9164938" cy="6096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t>Measures taken to minimize the problems of New York City</a:t>
            </a:r>
            <a:endParaRPr lang="en-US" dirty="0"/>
          </a:p>
        </p:txBody>
      </p:sp>
      <p:sp>
        <p:nvSpPr>
          <p:cNvPr id="3" name="Content Placeholder 2"/>
          <p:cNvSpPr>
            <a:spLocks noGrp="1"/>
          </p:cNvSpPr>
          <p:nvPr>
            <p:ph idx="1"/>
          </p:nvPr>
        </p:nvSpPr>
        <p:spPr>
          <a:xfrm>
            <a:off x="685800" y="1295400"/>
            <a:ext cx="8229600" cy="5410200"/>
          </a:xfrm>
        </p:spPr>
        <p:txBody>
          <a:bodyPr>
            <a:normAutofit/>
          </a:bodyPr>
          <a:lstStyle/>
          <a:p>
            <a:pPr>
              <a:buNone/>
            </a:pPr>
            <a:r>
              <a:rPr lang="en-US" sz="2800" b="1" u="sng" dirty="0" smtClean="0"/>
              <a:t>For  pollution:</a:t>
            </a:r>
          </a:p>
          <a:p>
            <a:pPr lvl="0"/>
            <a:r>
              <a:rPr lang="en-US" sz="2800" u="sng" dirty="0" smtClean="0"/>
              <a:t> </a:t>
            </a:r>
            <a:r>
              <a:rPr lang="en-US" sz="2800" dirty="0" smtClean="0"/>
              <a:t>The treatment of waste before disposal.</a:t>
            </a:r>
          </a:p>
          <a:p>
            <a:pPr lvl="0"/>
            <a:r>
              <a:rPr lang="en-US" sz="2800" dirty="0" smtClean="0"/>
              <a:t>Passing of anti pollutant laws.</a:t>
            </a:r>
          </a:p>
          <a:p>
            <a:pPr lvl="0"/>
            <a:r>
              <a:rPr lang="en-US" sz="2800" dirty="0" smtClean="0"/>
              <a:t>Recycling of waste.</a:t>
            </a:r>
          </a:p>
          <a:p>
            <a:pPr lvl="0"/>
            <a:r>
              <a:rPr lang="en-US" sz="2800" dirty="0" smtClean="0"/>
              <a:t>Education of people on proper disposal of waste.</a:t>
            </a:r>
          </a:p>
          <a:p>
            <a:pPr>
              <a:buNone/>
            </a:pPr>
            <a:r>
              <a:rPr lang="en-US" sz="2800" b="1" u="sng" dirty="0" smtClean="0"/>
              <a:t>For traffic congestion </a:t>
            </a:r>
          </a:p>
          <a:p>
            <a:pPr lvl="0"/>
            <a:r>
              <a:rPr lang="en-US" sz="2800" dirty="0" smtClean="0"/>
              <a:t>Construction of more bridges and tunnels.</a:t>
            </a:r>
          </a:p>
          <a:p>
            <a:pPr lvl="0"/>
            <a:r>
              <a:rPr lang="en-US" sz="2800" dirty="0" smtClean="0"/>
              <a:t>Construction of more subways and flyovers.</a:t>
            </a:r>
          </a:p>
          <a:p>
            <a:pPr lvl="0"/>
            <a:r>
              <a:rPr lang="en-US" sz="2800" dirty="0" smtClean="0"/>
              <a:t>Use of traffic lights and police.</a:t>
            </a:r>
          </a:p>
          <a:p>
            <a:pPr>
              <a:buNone/>
            </a:pPr>
            <a:endParaRPr lang="en-US" sz="2800" b="1" dirty="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Measures continued.</a:t>
            </a:r>
            <a:endParaRPr lang="en-US" dirty="0"/>
          </a:p>
        </p:txBody>
      </p:sp>
      <p:sp>
        <p:nvSpPr>
          <p:cNvPr id="3" name="Content Placeholder 2"/>
          <p:cNvSpPr>
            <a:spLocks noGrp="1"/>
          </p:cNvSpPr>
          <p:nvPr>
            <p:ph idx="1"/>
          </p:nvPr>
        </p:nvSpPr>
        <p:spPr>
          <a:xfrm>
            <a:off x="152400" y="1066800"/>
            <a:ext cx="8839200" cy="5562600"/>
          </a:xfrm>
        </p:spPr>
        <p:txBody>
          <a:bodyPr>
            <a:normAutofit fontScale="92500" lnSpcReduction="10000"/>
          </a:bodyPr>
          <a:lstStyle/>
          <a:p>
            <a:pPr>
              <a:buNone/>
            </a:pPr>
            <a:r>
              <a:rPr lang="en-US" b="1" dirty="0" smtClean="0"/>
              <a:t>For accommodation/ slum problems:</a:t>
            </a:r>
          </a:p>
          <a:p>
            <a:pPr lvl="0"/>
            <a:r>
              <a:rPr lang="en-US" dirty="0" smtClean="0"/>
              <a:t>Construction of more skyscrapers i.e. vertical expansion.</a:t>
            </a:r>
          </a:p>
          <a:p>
            <a:pPr lvl="0"/>
            <a:r>
              <a:rPr lang="en-US" dirty="0" smtClean="0"/>
              <a:t>Urban renewal i.e. demolition and replacement of slums with better structures.</a:t>
            </a:r>
          </a:p>
          <a:p>
            <a:pPr lvl="0"/>
            <a:r>
              <a:rPr lang="en-US" dirty="0" smtClean="0"/>
              <a:t>Extension of suburbs i.e. construction of more housing estates in the city outskirts.</a:t>
            </a:r>
          </a:p>
          <a:p>
            <a:pPr lvl="0"/>
            <a:r>
              <a:rPr lang="en-US" dirty="0" smtClean="0"/>
              <a:t>Encouraging commuting from the mainland.</a:t>
            </a:r>
          </a:p>
          <a:p>
            <a:pPr>
              <a:buNone/>
            </a:pPr>
            <a:r>
              <a:rPr lang="en-US" b="1" dirty="0" smtClean="0"/>
              <a:t>For the problem of crime:</a:t>
            </a:r>
          </a:p>
          <a:p>
            <a:pPr lvl="0"/>
            <a:r>
              <a:rPr lang="en-US" b="1" dirty="0" smtClean="0"/>
              <a:t> </a:t>
            </a:r>
            <a:r>
              <a:rPr lang="en-US" dirty="0" smtClean="0"/>
              <a:t>Strengthening of the police force and the F.B.I.</a:t>
            </a:r>
          </a:p>
          <a:p>
            <a:pPr lvl="0"/>
            <a:r>
              <a:rPr lang="en-US" dirty="0" smtClean="0"/>
              <a:t>Installation of anti theft/ burglar devices e.g. car alarm systems and spy (CCTV) cameras.</a:t>
            </a:r>
          </a:p>
          <a:p>
            <a:pPr lvl="0"/>
            <a:r>
              <a:rPr lang="en-US" dirty="0" smtClean="0"/>
              <a:t>Tough legislation (laws) against crime.</a:t>
            </a:r>
          </a:p>
          <a:p>
            <a:pPr lvl="0"/>
            <a:r>
              <a:rPr lang="en-US" dirty="0" smtClean="0"/>
              <a:t>Education of the public on how to protect themselves from criminals.</a:t>
            </a:r>
          </a:p>
          <a:p>
            <a:pPr>
              <a:buNone/>
            </a:pPr>
            <a:endParaRPr lang="en-US" b="1" dirty="0"/>
          </a:p>
        </p:txBody>
      </p:sp>
    </p:spTree>
  </p:cSld>
  <p:clrMapOvr>
    <a:masterClrMapping/>
  </p:clrMapOvr>
  <p:transition>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Measures continued.</a:t>
            </a:r>
            <a:endParaRPr lang="en-US" dirty="0"/>
          </a:p>
        </p:txBody>
      </p:sp>
      <p:sp>
        <p:nvSpPr>
          <p:cNvPr id="3" name="Content Placeholder 2"/>
          <p:cNvSpPr>
            <a:spLocks noGrp="1"/>
          </p:cNvSpPr>
          <p:nvPr>
            <p:ph idx="1"/>
          </p:nvPr>
        </p:nvSpPr>
        <p:spPr>
          <a:xfrm>
            <a:off x="152400" y="1066800"/>
            <a:ext cx="8839200" cy="5562600"/>
          </a:xfrm>
        </p:spPr>
        <p:txBody>
          <a:bodyPr>
            <a:normAutofit lnSpcReduction="10000"/>
          </a:bodyPr>
          <a:lstStyle/>
          <a:p>
            <a:pPr>
              <a:buNone/>
            </a:pPr>
            <a:r>
              <a:rPr lang="en-US" b="1" dirty="0" smtClean="0"/>
              <a:t>For  the problem of overcrowding and strain on social services:</a:t>
            </a:r>
          </a:p>
          <a:p>
            <a:pPr lvl="0"/>
            <a:r>
              <a:rPr lang="en-US" dirty="0" smtClean="0"/>
              <a:t>Aid has been sought from the federal government to provide more public facilities.</a:t>
            </a:r>
          </a:p>
          <a:p>
            <a:pPr lvl="0"/>
            <a:r>
              <a:rPr lang="en-US" dirty="0" smtClean="0"/>
              <a:t>Funds have been raised through taxation, fines etc. to provide public utilities.</a:t>
            </a:r>
          </a:p>
          <a:p>
            <a:pPr lvl="0">
              <a:buNone/>
            </a:pPr>
            <a:r>
              <a:rPr lang="en-US" b="1" dirty="0" smtClean="0"/>
              <a:t>For the problem of unemployment:</a:t>
            </a:r>
          </a:p>
          <a:p>
            <a:pPr lvl="0"/>
            <a:r>
              <a:rPr lang="en-US" dirty="0" smtClean="0"/>
              <a:t>The government has tried to create market for the American goods leading to increased production and thus more jobs.</a:t>
            </a:r>
          </a:p>
          <a:p>
            <a:pPr lvl="0"/>
            <a:r>
              <a:rPr lang="en-US" dirty="0" smtClean="0"/>
              <a:t>People are educated and trained in practical skills and encouraged to engage in self employment.</a:t>
            </a:r>
          </a:p>
          <a:p>
            <a:pPr lvl="0"/>
            <a:r>
              <a:rPr lang="en-US" dirty="0" smtClean="0"/>
              <a:t>Unemployment benefits are given to the jobless.</a:t>
            </a:r>
          </a:p>
          <a:p>
            <a:pPr lvl="0">
              <a:buNone/>
            </a:pPr>
            <a:endParaRPr lang="en-US" b="1" dirty="0"/>
          </a:p>
        </p:txBody>
      </p:sp>
    </p:spTree>
  </p:cSld>
  <p:clrMapOvr>
    <a:masterClrMapping/>
  </p:clrMapOvr>
  <p:transition>
    <p:split orient="vert"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Measures continued.</a:t>
            </a:r>
            <a:endParaRPr lang="en-US" dirty="0"/>
          </a:p>
        </p:txBody>
      </p:sp>
      <p:sp>
        <p:nvSpPr>
          <p:cNvPr id="3" name="Content Placeholder 2"/>
          <p:cNvSpPr>
            <a:spLocks noGrp="1"/>
          </p:cNvSpPr>
          <p:nvPr>
            <p:ph idx="1"/>
          </p:nvPr>
        </p:nvSpPr>
        <p:spPr>
          <a:xfrm>
            <a:off x="228600" y="762000"/>
            <a:ext cx="8763000" cy="5943600"/>
          </a:xfrm>
        </p:spPr>
        <p:txBody>
          <a:bodyPr>
            <a:normAutofit lnSpcReduction="10000"/>
          </a:bodyPr>
          <a:lstStyle/>
          <a:p>
            <a:pPr>
              <a:buNone/>
            </a:pPr>
            <a:r>
              <a:rPr lang="en-US" b="1" dirty="0" smtClean="0"/>
              <a:t>To reduce on racist tendencies:</a:t>
            </a:r>
          </a:p>
          <a:p>
            <a:pPr lvl="0"/>
            <a:r>
              <a:rPr lang="en-US" dirty="0" smtClean="0"/>
              <a:t>Anti racist laws have been passed.</a:t>
            </a:r>
          </a:p>
          <a:p>
            <a:r>
              <a:rPr lang="en-US" dirty="0" smtClean="0"/>
              <a:t>People have been encouraged to live together in harmony regardless of race by religious and civil rights groups</a:t>
            </a:r>
          </a:p>
          <a:p>
            <a:pPr>
              <a:buNone/>
            </a:pPr>
            <a:r>
              <a:rPr lang="en-US" b="1" dirty="0" smtClean="0"/>
              <a:t>To solve the problem of limited space for expansion:</a:t>
            </a:r>
          </a:p>
          <a:p>
            <a:pPr lvl="0"/>
            <a:r>
              <a:rPr lang="en-US" dirty="0" smtClean="0"/>
              <a:t>Vertical expansion has been encouraged </a:t>
            </a:r>
            <a:r>
              <a:rPr lang="en-US" dirty="0" err="1" smtClean="0"/>
              <a:t>ie</a:t>
            </a:r>
            <a:r>
              <a:rPr lang="en-US" dirty="0" smtClean="0"/>
              <a:t> the construction of skyscrapers.</a:t>
            </a:r>
          </a:p>
          <a:p>
            <a:pPr lvl="0"/>
            <a:r>
              <a:rPr lang="en-US" dirty="0" smtClean="0"/>
              <a:t>Reclamation of the marshlands to create more land.</a:t>
            </a:r>
          </a:p>
          <a:p>
            <a:pPr lvl="0">
              <a:buNone/>
            </a:pPr>
            <a:r>
              <a:rPr lang="en-US" b="1" dirty="0" smtClean="0"/>
              <a:t>For the Threat of terrorism:</a:t>
            </a:r>
          </a:p>
          <a:p>
            <a:pPr lvl="0"/>
            <a:r>
              <a:rPr lang="en-US" dirty="0" smtClean="0"/>
              <a:t>Conducting security checks.</a:t>
            </a:r>
          </a:p>
          <a:p>
            <a:pPr lvl="0"/>
            <a:r>
              <a:rPr lang="en-US" dirty="0" smtClean="0"/>
              <a:t>Rounding up and investigating suspected terrorists.</a:t>
            </a:r>
          </a:p>
          <a:p>
            <a:pPr lvl="0"/>
            <a:r>
              <a:rPr lang="en-US" dirty="0" smtClean="0"/>
              <a:t>Engaging in national and international anti-terrorism campaign.</a:t>
            </a:r>
          </a:p>
          <a:p>
            <a:pPr>
              <a:buNone/>
            </a:pPr>
            <a:endParaRPr lang="en-US" b="1" dirty="0"/>
          </a:p>
        </p:txBody>
      </p:sp>
    </p:spTree>
  </p:cSld>
  <p:clrMapOvr>
    <a:masterClrMapping/>
  </p:clrMapOvr>
  <p:transition>
    <p:spli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Sky scrapers – vertical expansion</a:t>
            </a:r>
            <a:endParaRPr lang="en-US" sz="4000" dirty="0"/>
          </a:p>
        </p:txBody>
      </p:sp>
      <p:pic>
        <p:nvPicPr>
          <p:cNvPr id="3074" name="Picture 2"/>
          <p:cNvPicPr>
            <a:picLocks noGrp="1" noChangeAspect="1" noChangeArrowheads="1"/>
          </p:cNvPicPr>
          <p:nvPr>
            <p:ph sz="half" idx="1"/>
          </p:nvPr>
        </p:nvPicPr>
        <p:blipFill>
          <a:blip r:embed="rId2" cstate="print"/>
          <a:srcRect b="4736"/>
          <a:stretch>
            <a:fillRect/>
          </a:stretch>
        </p:blipFill>
        <p:spPr bwMode="auto">
          <a:xfrm>
            <a:off x="0" y="964417"/>
            <a:ext cx="4803065" cy="4750583"/>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b="4668"/>
          <a:stretch>
            <a:fillRect/>
          </a:stretch>
        </p:blipFill>
        <p:spPr bwMode="auto">
          <a:xfrm>
            <a:off x="4870524" y="990599"/>
            <a:ext cx="4273476" cy="4724401"/>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
            </a:r>
            <a:br>
              <a:rPr lang="en-US" dirty="0" smtClean="0"/>
            </a:br>
            <a:r>
              <a:rPr lang="en-US" dirty="0" smtClean="0"/>
              <a:t>George Washington Bridge across Hudson River.</a:t>
            </a:r>
            <a:endParaRPr lang="en-US" dirty="0"/>
          </a:p>
        </p:txBody>
      </p:sp>
      <p:pic>
        <p:nvPicPr>
          <p:cNvPr id="4098" name="Picture 2"/>
          <p:cNvPicPr>
            <a:picLocks noGrp="1" noChangeAspect="1" noChangeArrowheads="1"/>
          </p:cNvPicPr>
          <p:nvPr>
            <p:ph idx="1"/>
          </p:nvPr>
        </p:nvPicPr>
        <p:blipFill>
          <a:blip r:embed="rId2" cstate="print"/>
          <a:srcRect l="2692" r="1785" b="4562"/>
          <a:stretch>
            <a:fillRect/>
          </a:stretch>
        </p:blipFill>
        <p:spPr bwMode="auto">
          <a:xfrm>
            <a:off x="152400" y="1143000"/>
            <a:ext cx="8839200" cy="571499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X-ray in Airport security</a:t>
            </a:r>
            <a:endParaRPr lang="en-US" dirty="0"/>
          </a:p>
        </p:txBody>
      </p:sp>
      <p:pic>
        <p:nvPicPr>
          <p:cNvPr id="5122" name="Picture 2"/>
          <p:cNvPicPr>
            <a:picLocks noGrp="1" noChangeAspect="1" noChangeArrowheads="1"/>
          </p:cNvPicPr>
          <p:nvPr>
            <p:ph idx="1"/>
          </p:nvPr>
        </p:nvPicPr>
        <p:blipFill>
          <a:blip r:embed="rId2" cstate="print"/>
          <a:srcRect l="3662" r="4181" b="5005"/>
          <a:stretch>
            <a:fillRect/>
          </a:stretch>
        </p:blipFill>
        <p:spPr bwMode="auto">
          <a:xfrm>
            <a:off x="36533" y="609600"/>
            <a:ext cx="9107467" cy="619644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Airport security check point</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957" y="762000"/>
            <a:ext cx="9105916" cy="6096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t>Disadvantages of the site of New York metropolitan area</a:t>
            </a:r>
            <a:endParaRPr lang="en-US" dirty="0"/>
          </a:p>
        </p:txBody>
      </p:sp>
      <p:sp>
        <p:nvSpPr>
          <p:cNvPr id="3" name="Content Placeholder 2"/>
          <p:cNvSpPr>
            <a:spLocks noGrp="1"/>
          </p:cNvSpPr>
          <p:nvPr>
            <p:ph idx="1"/>
          </p:nvPr>
        </p:nvSpPr>
        <p:spPr>
          <a:xfrm>
            <a:off x="228600" y="1219200"/>
            <a:ext cx="8763000" cy="5486400"/>
          </a:xfrm>
        </p:spPr>
        <p:txBody>
          <a:bodyPr>
            <a:normAutofit/>
          </a:bodyPr>
          <a:lstStyle/>
          <a:p>
            <a:pPr lvl="0"/>
            <a:r>
              <a:rPr lang="en-US" sz="3600" dirty="0" smtClean="0"/>
              <a:t>The many islands require the construction of bridges and tunnels to be connected which is quite expensive.</a:t>
            </a:r>
          </a:p>
          <a:p>
            <a:pPr lvl="0"/>
            <a:r>
              <a:rPr lang="en-US" sz="3600" dirty="0" smtClean="0"/>
              <a:t>There is limited space for horizontal expansion.</a:t>
            </a:r>
          </a:p>
          <a:p>
            <a:pPr lvl="0"/>
            <a:r>
              <a:rPr lang="en-US" sz="3600" dirty="0" smtClean="0"/>
              <a:t>The lowlands were marshy and required expensive reclamation.</a:t>
            </a:r>
          </a:p>
          <a:p>
            <a:r>
              <a:rPr lang="en-US" sz="3600" dirty="0" smtClean="0"/>
              <a:t>It’s believed that the Manhattan is slowly sinking because of many heavy buildings.</a:t>
            </a:r>
            <a:endParaRPr lang="en-US" sz="3600" dirty="0"/>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t>			New </a:t>
            </a:r>
            <a:r>
              <a:rPr lang="en-US" b="1" dirty="0"/>
              <a:t>York City</a:t>
            </a:r>
            <a:r>
              <a:rPr lang="en-US" b="1" dirty="0" smtClean="0"/>
              <a:t>.</a:t>
            </a:r>
            <a:endParaRPr lang="en-US" dirty="0"/>
          </a:p>
        </p:txBody>
      </p:sp>
      <p:sp>
        <p:nvSpPr>
          <p:cNvPr id="3" name="Content Placeholder 2"/>
          <p:cNvSpPr>
            <a:spLocks noGrp="1"/>
          </p:cNvSpPr>
          <p:nvPr>
            <p:ph idx="1"/>
          </p:nvPr>
        </p:nvSpPr>
        <p:spPr>
          <a:xfrm>
            <a:off x="0" y="1143000"/>
            <a:ext cx="9144000" cy="5715000"/>
          </a:xfrm>
        </p:spPr>
        <p:txBody>
          <a:bodyPr/>
          <a:lstStyle/>
          <a:p>
            <a:r>
              <a:rPr lang="en-US" sz="3200" dirty="0"/>
              <a:t>It is also the largest and most populous city in the U.S.A</a:t>
            </a:r>
            <a:r>
              <a:rPr lang="en-US" sz="3200" dirty="0" smtClean="0"/>
              <a:t>.</a:t>
            </a:r>
          </a:p>
          <a:p>
            <a:r>
              <a:rPr lang="en-US" sz="3200" dirty="0"/>
              <a:t>The city is sited on Manhattan, Staten Island, Long Island, Coney Island and Governors Island. </a:t>
            </a:r>
          </a:p>
          <a:p>
            <a:r>
              <a:rPr lang="en-US" sz="3200" dirty="0"/>
              <a:t>The boroughs of New York City include Manhattan, Queens, Brooklyn, Bronx and Staten Island.</a:t>
            </a:r>
          </a:p>
          <a:p>
            <a:pPr>
              <a:buNone/>
            </a:pPr>
            <a:endParaRPr lang="en-US"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Map of New York City.</a:t>
            </a:r>
            <a:endParaRPr lang="en-US" dirty="0"/>
          </a:p>
        </p:txBody>
      </p:sp>
      <p:pic>
        <p:nvPicPr>
          <p:cNvPr id="1026" name="Picture 2"/>
          <p:cNvPicPr>
            <a:picLocks noGrp="1" noChangeAspect="1" noChangeArrowheads="1"/>
          </p:cNvPicPr>
          <p:nvPr>
            <p:ph idx="1"/>
          </p:nvPr>
        </p:nvPicPr>
        <p:blipFill>
          <a:blip r:embed="rId2" cstate="print"/>
          <a:srcRect l="2151" r="1075" b="4553"/>
          <a:stretch>
            <a:fillRect/>
          </a:stretch>
        </p:blipFill>
        <p:spPr bwMode="auto">
          <a:xfrm>
            <a:off x="87856" y="762000"/>
            <a:ext cx="8894494" cy="6084789"/>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New York City</a:t>
            </a:r>
            <a:endParaRPr lang="en-US" dirty="0"/>
          </a:p>
        </p:txBody>
      </p:sp>
      <p:pic>
        <p:nvPicPr>
          <p:cNvPr id="2050" name="Picture 2"/>
          <p:cNvPicPr>
            <a:picLocks noGrp="1" noChangeAspect="1" noChangeArrowheads="1"/>
          </p:cNvPicPr>
          <p:nvPr>
            <p:ph sz="half" idx="1"/>
          </p:nvPr>
        </p:nvPicPr>
        <p:blipFill>
          <a:blip r:embed="rId2" cstate="print"/>
          <a:srcRect b="4651"/>
          <a:stretch>
            <a:fillRect/>
          </a:stretch>
        </p:blipFill>
        <p:spPr bwMode="auto">
          <a:xfrm>
            <a:off x="1" y="2209800"/>
            <a:ext cx="4527397" cy="32004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b="4762"/>
          <a:stretch>
            <a:fillRect/>
          </a:stretch>
        </p:blipFill>
        <p:spPr bwMode="auto">
          <a:xfrm>
            <a:off x="4537929" y="2209800"/>
            <a:ext cx="4606071" cy="3200400"/>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664</TotalTime>
  <Words>2480</Words>
  <Application>Microsoft Office PowerPoint</Application>
  <PresentationFormat>On-screen Show (4:3)</PresentationFormat>
  <Paragraphs>258</Paragraphs>
  <Slides>69</Slides>
  <Notes>3</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Flow</vt:lpstr>
      <vt:lpstr>      THE DEVELOPMENT OF NEW YORK METROPOLITAN AREA  Gayaza High School  Geography Department </vt:lpstr>
      <vt:lpstr>Location of New York Metropolitan area.</vt:lpstr>
      <vt:lpstr>Map of New York metropolitan area</vt:lpstr>
      <vt:lpstr>Sketch map of New York showing the major features</vt:lpstr>
      <vt:lpstr>The site and relief of New York metropolitan area</vt:lpstr>
      <vt:lpstr>The drainage features of New York metropolitan area.</vt:lpstr>
      <vt:lpstr>   New York City.</vt:lpstr>
      <vt:lpstr>Map of New York City.</vt:lpstr>
      <vt:lpstr>Images of New York City</vt:lpstr>
      <vt:lpstr>Historical background of New York City</vt:lpstr>
      <vt:lpstr>     The factors that attracted European settlers to Manhattan, New York</vt:lpstr>
      <vt:lpstr>Reasons for the rapid growth and development of New York.</vt:lpstr>
      <vt:lpstr>FUNCTIONS OF NEW YORK CITY/ METROPOLITAN AREA</vt:lpstr>
      <vt:lpstr>Queen Elizabeth II Cruise Liner approaching Manhattan</vt:lpstr>
      <vt:lpstr>Statue of Liberty &amp; the Central Park</vt:lpstr>
      <vt:lpstr>  New York city ballet</vt:lpstr>
      <vt:lpstr>The Metropolitan opera house and Guggenheim Museum</vt:lpstr>
      <vt:lpstr>United Nations Headquarters</vt:lpstr>
      <vt:lpstr>New York Stock Exchange &amp; the World Trade Centre.</vt:lpstr>
      <vt:lpstr>THE DEVELOPMENT OF NEW YORK PORT</vt:lpstr>
      <vt:lpstr>Factors favouring New York port as a natural harbour</vt:lpstr>
      <vt:lpstr>Examples of harbours</vt:lpstr>
      <vt:lpstr>Slide 23</vt:lpstr>
      <vt:lpstr>Slide 24</vt:lpstr>
      <vt:lpstr>Factors that have favoured the development of New York port</vt:lpstr>
      <vt:lpstr>   PORT FACILITIES</vt:lpstr>
      <vt:lpstr>Slide 27</vt:lpstr>
      <vt:lpstr>A Dock</vt:lpstr>
      <vt:lpstr>Containerisation at the port of New York</vt:lpstr>
      <vt:lpstr>A Container ship</vt:lpstr>
      <vt:lpstr>Unloading a Container Ship</vt:lpstr>
      <vt:lpstr>Advantages of containerisation at New York port</vt:lpstr>
      <vt:lpstr>Slide 33</vt:lpstr>
      <vt:lpstr>Disadvantages of Containerisation</vt:lpstr>
      <vt:lpstr>Commodities handled by the port of New York</vt:lpstr>
      <vt:lpstr>Imports handled by New York Port:</vt:lpstr>
      <vt:lpstr>Problems facing the port of New York</vt:lpstr>
      <vt:lpstr>Measures that have been taken to solve the problems of the port</vt:lpstr>
      <vt:lpstr> THE PORT OF MOMBASA</vt:lpstr>
      <vt:lpstr>Map of Mombasa</vt:lpstr>
      <vt:lpstr>A view of Mombasa.</vt:lpstr>
      <vt:lpstr>Entrance to Mombasa harbour</vt:lpstr>
      <vt:lpstr>Docks at Mombasa harbour</vt:lpstr>
      <vt:lpstr>Offloading containers at Mombasa.</vt:lpstr>
      <vt:lpstr>Container ship entering Mombasa harbour. </vt:lpstr>
      <vt:lpstr>Likoni Ferry line across Mombasa harbour.</vt:lpstr>
      <vt:lpstr>Low tide at Mombasa.</vt:lpstr>
      <vt:lpstr>Images of Mombasa City.</vt:lpstr>
      <vt:lpstr>More images of Mombasa city</vt:lpstr>
      <vt:lpstr>Comparison between New York port and the port of Mombasa</vt:lpstr>
      <vt:lpstr>Slide 51</vt:lpstr>
      <vt:lpstr>Differences between the two harbours</vt:lpstr>
      <vt:lpstr>INDUSTRIAL DEVELOPMENT IN NEW YORK METROPOLITAN AREA</vt:lpstr>
      <vt:lpstr>Factors that have favoured industrial development in New York</vt:lpstr>
      <vt:lpstr>Problems of Industrialisation in New York</vt:lpstr>
      <vt:lpstr>Measures taken to minimise the problems</vt:lpstr>
      <vt:lpstr>Effects of Industrialisation on the environment of New York</vt:lpstr>
      <vt:lpstr>Problems affecting New York Metropolitan area.</vt:lpstr>
      <vt:lpstr>Traffic congestion in Broadway New York city.</vt:lpstr>
      <vt:lpstr>The tenement slums in Harlem</vt:lpstr>
      <vt:lpstr>Measures taken to minimize the problems of New York City</vt:lpstr>
      <vt:lpstr>Measures continued.</vt:lpstr>
      <vt:lpstr>Measures continued.</vt:lpstr>
      <vt:lpstr>Measures continued.</vt:lpstr>
      <vt:lpstr>Sky scrapers – vertical expansion</vt:lpstr>
      <vt:lpstr> George Washington Bridge across Hudson River.</vt:lpstr>
      <vt:lpstr>X-ray in Airport security</vt:lpstr>
      <vt:lpstr>Airport security check point</vt:lpstr>
      <vt:lpstr>Disadvantages of the site of New York metropolitan area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NEW YORK METROPOLITAN AREA</dc:title>
  <dc:creator>A</dc:creator>
  <cp:lastModifiedBy>A</cp:lastModifiedBy>
  <cp:revision>178</cp:revision>
  <dcterms:created xsi:type="dcterms:W3CDTF">2009-02-28T08:06:33Z</dcterms:created>
  <dcterms:modified xsi:type="dcterms:W3CDTF">2010-06-01T09:57:23Z</dcterms:modified>
</cp:coreProperties>
</file>